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71" r:id="rId7"/>
    <p:sldId id="261" r:id="rId8"/>
    <p:sldId id="272" r:id="rId9"/>
    <p:sldId id="263" r:id="rId10"/>
    <p:sldId id="273" r:id="rId11"/>
    <p:sldId id="265" r:id="rId12"/>
    <p:sldId id="276" r:id="rId13"/>
    <p:sldId id="277" r:id="rId14"/>
    <p:sldId id="279" r:id="rId15"/>
    <p:sldId id="274" r:id="rId16"/>
    <p:sldId id="275" r:id="rId17"/>
    <p:sldId id="269" r:id="rId18"/>
  </p:sldIdLst>
  <p:sldSz cx="18288000" cy="10287000"/>
  <p:notesSz cx="6858000" cy="9144000"/>
  <p:embeddedFontLst>
    <p:embeddedFont>
      <p:font typeface="Montaser Arabic Ultra-Bold" panose="020B0604020202020204" charset="-78"/>
      <p:regular r:id="rId19"/>
    </p:embeddedFont>
    <p:embeddedFont>
      <p:font typeface="Montserrat" panose="00000500000000000000" pitchFamily="2" charset="0"/>
      <p:regular r:id="rId20"/>
      <p:bold r:id="rId21"/>
    </p:embeddedFont>
    <p:embeddedFont>
      <p:font typeface="Montserrat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F9FAFB"/>
    <a:srgbClr val="616161"/>
    <a:srgbClr val="04E1F9"/>
    <a:srgbClr val="004551"/>
    <a:srgbClr val="004B57"/>
    <a:srgbClr val="004C58"/>
    <a:srgbClr val="000508"/>
    <a:srgbClr val="303183"/>
    <a:srgbClr val="03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408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7.jpe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23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7.jpe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27.jpe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2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23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0.jpeg"/><Relationship Id="rId4" Type="http://schemas.openxmlformats.org/officeDocument/2006/relationships/image" Target="../media/image13.sv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402" t="-28245" r="-15416" b="-884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5018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94" y="6334846"/>
            <a:ext cx="3738068" cy="840036"/>
            <a:chOff x="0" y="0"/>
            <a:chExt cx="255964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09881" y="5299377"/>
            <a:ext cx="3483091" cy="840036"/>
            <a:chOff x="0" y="0"/>
            <a:chExt cx="168508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5080" cy="406400"/>
            </a:xfrm>
            <a:custGeom>
              <a:avLst/>
              <a:gdLst/>
              <a:ahLst/>
              <a:cxnLst/>
              <a:rect l="l" t="t" r="r" b="b"/>
              <a:pathLst>
                <a:path w="1685080" h="406400">
                  <a:moveTo>
                    <a:pt x="1481880" y="0"/>
                  </a:moveTo>
                  <a:cubicBezTo>
                    <a:pt x="1594104" y="0"/>
                    <a:pt x="1685080" y="90976"/>
                    <a:pt x="1685080" y="203200"/>
                  </a:cubicBezTo>
                  <a:cubicBezTo>
                    <a:pt x="1685080" y="315424"/>
                    <a:pt x="1594104" y="406400"/>
                    <a:pt x="14818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8508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881320" y="6741322"/>
            <a:ext cx="3417398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3092707" y="5033418"/>
            <a:ext cx="3039530" cy="531918"/>
          </a:xfrm>
          <a:custGeom>
            <a:avLst/>
            <a:gdLst/>
            <a:ahLst/>
            <a:cxnLst/>
            <a:rect l="l" t="t" r="r" b="b"/>
            <a:pathLst>
              <a:path w="3039530" h="531918">
                <a:moveTo>
                  <a:pt x="0" y="0"/>
                </a:moveTo>
                <a:lnTo>
                  <a:pt x="3039530" y="0"/>
                </a:lnTo>
                <a:lnTo>
                  <a:pt x="3039530" y="531918"/>
                </a:lnTo>
                <a:lnTo>
                  <a:pt x="0" y="53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1"/>
          <p:cNvSpPr/>
          <p:nvPr/>
        </p:nvSpPr>
        <p:spPr>
          <a:xfrm>
            <a:off x="14907877" y="2978000"/>
            <a:ext cx="509883" cy="594615"/>
          </a:xfrm>
          <a:custGeom>
            <a:avLst/>
            <a:gdLst/>
            <a:ahLst/>
            <a:cxnLst/>
            <a:rect l="l" t="t" r="r" b="b"/>
            <a:pathLst>
              <a:path w="509883" h="594615">
                <a:moveTo>
                  <a:pt x="0" y="0"/>
                </a:moveTo>
                <a:lnTo>
                  <a:pt x="509883" y="0"/>
                </a:lnTo>
                <a:lnTo>
                  <a:pt x="509883" y="594615"/>
                </a:lnTo>
                <a:lnTo>
                  <a:pt x="0" y="594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/>
          <p:cNvSpPr txBox="1"/>
          <p:nvPr/>
        </p:nvSpPr>
        <p:spPr>
          <a:xfrm>
            <a:off x="447459" y="3286786"/>
            <a:ext cx="9212338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65"/>
              </a:lnSpc>
              <a:spcBef>
                <a:spcPct val="0"/>
              </a:spcBef>
            </a:pPr>
            <a:r>
              <a:rPr lang="en-US" sz="4189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Detecting Antisemitic Tweets Using NLP and Machine Learning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91618" y="5484498"/>
            <a:ext cx="3324699" cy="44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1540" y="6534217"/>
            <a:ext cx="2940375" cy="44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Yonatan Sasson</a:t>
            </a: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5B8CFF57-1FE9-FACF-ECE9-5D5AC78DE263}"/>
              </a:ext>
            </a:extLst>
          </p:cNvPr>
          <p:cNvGrpSpPr/>
          <p:nvPr/>
        </p:nvGrpSpPr>
        <p:grpSpPr>
          <a:xfrm>
            <a:off x="529196" y="1464353"/>
            <a:ext cx="158414" cy="664371"/>
            <a:chOff x="0" y="0"/>
            <a:chExt cx="214386" cy="899110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1B5225C-686F-71D9-0E3C-46DEB24EF76C}"/>
                </a:ext>
              </a:extLst>
            </p:cNvPr>
            <p:cNvSpPr/>
            <p:nvPr/>
          </p:nvSpPr>
          <p:spPr>
            <a:xfrm>
              <a:off x="0" y="0"/>
              <a:ext cx="214386" cy="899110"/>
            </a:xfrm>
            <a:custGeom>
              <a:avLst/>
              <a:gdLst/>
              <a:ahLst/>
              <a:cxnLst/>
              <a:rect l="l" t="t" r="r" b="b"/>
              <a:pathLst>
                <a:path w="214386" h="899110">
                  <a:moveTo>
                    <a:pt x="0" y="0"/>
                  </a:moveTo>
                  <a:lnTo>
                    <a:pt x="214386" y="0"/>
                  </a:lnTo>
                  <a:lnTo>
                    <a:pt x="214386" y="899110"/>
                  </a:lnTo>
                  <a:lnTo>
                    <a:pt x="0" y="899110"/>
                  </a:lnTo>
                  <a:close/>
                </a:path>
              </a:pathLst>
            </a:custGeom>
            <a:solidFill>
              <a:srgbClr val="303183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42FFACE2-6035-EDE3-5043-66774059AA18}"/>
                </a:ext>
              </a:extLst>
            </p:cNvPr>
            <p:cNvSpPr txBox="1"/>
            <p:nvPr/>
          </p:nvSpPr>
          <p:spPr>
            <a:xfrm>
              <a:off x="0" y="-28575"/>
              <a:ext cx="214386" cy="927685"/>
            </a:xfrm>
            <a:prstGeom prst="rect">
              <a:avLst/>
            </a:prstGeom>
          </p:spPr>
          <p:txBody>
            <a:bodyPr lIns="9886" tIns="9886" rIns="9886" bIns="9886" rtlCol="0" anchor="ctr"/>
            <a:lstStyle/>
            <a:p>
              <a:pPr algn="ctr">
                <a:lnSpc>
                  <a:spcPts val="3007"/>
                </a:lnSpc>
              </a:pPr>
              <a:endParaRPr/>
            </a:p>
          </p:txBody>
        </p:sp>
      </p:grpSp>
      <p:sp>
        <p:nvSpPr>
          <p:cNvPr id="32" name="TextBox 26">
            <a:extLst>
              <a:ext uri="{FF2B5EF4-FFF2-40B4-BE49-F238E27FC236}">
                <a16:creationId xmlns:a16="http://schemas.microsoft.com/office/drawing/2014/main" id="{3F1F17ED-8305-B239-74E6-90FA5727F34C}"/>
              </a:ext>
            </a:extLst>
          </p:cNvPr>
          <p:cNvSpPr txBox="1"/>
          <p:nvPr/>
        </p:nvSpPr>
        <p:spPr>
          <a:xfrm>
            <a:off x="1695677" y="1344062"/>
            <a:ext cx="6540475" cy="35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Faculty of Computer Science &amp; Engineering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BF39B9D6-F0E9-B225-B534-07A4C62FB8AF}"/>
              </a:ext>
            </a:extLst>
          </p:cNvPr>
          <p:cNvSpPr txBox="1"/>
          <p:nvPr/>
        </p:nvSpPr>
        <p:spPr>
          <a:xfrm>
            <a:off x="1695677" y="2083905"/>
            <a:ext cx="7256156" cy="21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  <a:spcBef>
                <a:spcPct val="0"/>
              </a:spcBef>
            </a:pPr>
            <a:r>
              <a:rPr lang="en-US" sz="13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Факултет за информатички науки и компјутерско инженерство (ФИНКИ)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FF35F1C8-7C06-EB14-6D5B-37D863D94D2B}"/>
              </a:ext>
            </a:extLst>
          </p:cNvPr>
          <p:cNvSpPr txBox="1"/>
          <p:nvPr/>
        </p:nvSpPr>
        <p:spPr>
          <a:xfrm>
            <a:off x="1695677" y="1670234"/>
            <a:ext cx="4957961" cy="3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sz="23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Ss. Cyril and Methodius University</a:t>
            </a:r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19AC20E-A788-1682-3E78-15B7F1F4D979}"/>
              </a:ext>
            </a:extLst>
          </p:cNvPr>
          <p:cNvSpPr/>
          <p:nvPr/>
        </p:nvSpPr>
        <p:spPr>
          <a:xfrm>
            <a:off x="838200" y="1498988"/>
            <a:ext cx="605810" cy="605810"/>
          </a:xfrm>
          <a:prstGeom prst="ellipse">
            <a:avLst/>
          </a:prstGeom>
          <a:noFill/>
          <a:ln w="152400">
            <a:solidFill>
              <a:srgbClr val="2A94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5E69416-DAB3-322C-0348-642C58F90AFF}"/>
              </a:ext>
            </a:extLst>
          </p:cNvPr>
          <p:cNvGrpSpPr/>
          <p:nvPr/>
        </p:nvGrpSpPr>
        <p:grpSpPr>
          <a:xfrm>
            <a:off x="4970973" y="6334846"/>
            <a:ext cx="3738068" cy="840036"/>
            <a:chOff x="0" y="0"/>
            <a:chExt cx="2559647" cy="4064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53BB681-1A69-CDBF-F2F9-62EF3E5EA39A}"/>
                </a:ext>
              </a:extLst>
            </p:cNvPr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6105C29-E811-FD12-B7E7-DF73EB811013}"/>
                </a:ext>
              </a:extLst>
            </p:cNvPr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3">
            <a:extLst>
              <a:ext uri="{FF2B5EF4-FFF2-40B4-BE49-F238E27FC236}">
                <a16:creationId xmlns:a16="http://schemas.microsoft.com/office/drawing/2014/main" id="{C73EBE73-9662-3636-A40C-774FFA8CB633}"/>
              </a:ext>
            </a:extLst>
          </p:cNvPr>
          <p:cNvSpPr/>
          <p:nvPr/>
        </p:nvSpPr>
        <p:spPr>
          <a:xfrm>
            <a:off x="5141139" y="6741322"/>
            <a:ext cx="3417398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A2323C4-45A8-7BB8-80CC-681E4B9E3727}"/>
              </a:ext>
            </a:extLst>
          </p:cNvPr>
          <p:cNvSpPr txBox="1"/>
          <p:nvPr/>
        </p:nvSpPr>
        <p:spPr>
          <a:xfrm>
            <a:off x="5369819" y="6534217"/>
            <a:ext cx="2940375" cy="44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Yuval Amir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FEDB6696-0D0F-D34C-8D1D-F116C3CB83BA}"/>
              </a:ext>
            </a:extLst>
          </p:cNvPr>
          <p:cNvGrpSpPr/>
          <p:nvPr/>
        </p:nvGrpSpPr>
        <p:grpSpPr>
          <a:xfrm>
            <a:off x="692526" y="7358178"/>
            <a:ext cx="3738068" cy="840036"/>
            <a:chOff x="0" y="0"/>
            <a:chExt cx="2559647" cy="4064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3AF9CB2-EA63-FFAD-9B39-1707346F7D0B}"/>
                </a:ext>
              </a:extLst>
            </p:cNvPr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34EACABB-A1A7-B3B9-D1B2-5C96B9AD6BC8}"/>
                </a:ext>
              </a:extLst>
            </p:cNvPr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13">
            <a:extLst>
              <a:ext uri="{FF2B5EF4-FFF2-40B4-BE49-F238E27FC236}">
                <a16:creationId xmlns:a16="http://schemas.microsoft.com/office/drawing/2014/main" id="{00709E3A-BFAF-EB92-0A1C-2CE6F448B2D3}"/>
              </a:ext>
            </a:extLst>
          </p:cNvPr>
          <p:cNvSpPr/>
          <p:nvPr/>
        </p:nvSpPr>
        <p:spPr>
          <a:xfrm>
            <a:off x="850081" y="7765723"/>
            <a:ext cx="3417398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A93034FE-CC3D-64D3-2DE5-B865D59BACA3}"/>
              </a:ext>
            </a:extLst>
          </p:cNvPr>
          <p:cNvSpPr txBox="1"/>
          <p:nvPr/>
        </p:nvSpPr>
        <p:spPr>
          <a:xfrm>
            <a:off x="894085" y="7555639"/>
            <a:ext cx="3329390" cy="433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Jacob </a:t>
            </a:r>
            <a:r>
              <a:rPr lang="en-US" sz="2752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Tordjman</a:t>
            </a:r>
            <a:endParaRPr lang="en-US" sz="2752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4CBB10A7-E9DB-BDA3-AF07-9210A7155C9C}"/>
              </a:ext>
            </a:extLst>
          </p:cNvPr>
          <p:cNvGrpSpPr/>
          <p:nvPr/>
        </p:nvGrpSpPr>
        <p:grpSpPr>
          <a:xfrm>
            <a:off x="4980805" y="7358178"/>
            <a:ext cx="3738068" cy="840036"/>
            <a:chOff x="0" y="0"/>
            <a:chExt cx="2559647" cy="4064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E24F3E5-895B-16DE-C7A3-EC62E2227F1F}"/>
                </a:ext>
              </a:extLst>
            </p:cNvPr>
            <p:cNvSpPr/>
            <p:nvPr/>
          </p:nvSpPr>
          <p:spPr>
            <a:xfrm>
              <a:off x="0" y="0"/>
              <a:ext cx="2559647" cy="406400"/>
            </a:xfrm>
            <a:custGeom>
              <a:avLst/>
              <a:gdLst/>
              <a:ahLst/>
              <a:cxnLst/>
              <a:rect l="l" t="t" r="r" b="b"/>
              <a:pathLst>
                <a:path w="2559647" h="406400">
                  <a:moveTo>
                    <a:pt x="2356447" y="0"/>
                  </a:moveTo>
                  <a:cubicBezTo>
                    <a:pt x="2468671" y="0"/>
                    <a:pt x="2559647" y="90976"/>
                    <a:pt x="2559647" y="203200"/>
                  </a:cubicBezTo>
                  <a:cubicBezTo>
                    <a:pt x="2559647" y="315424"/>
                    <a:pt x="2468671" y="406400"/>
                    <a:pt x="23564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3D125216-5E59-4B96-D1F4-8832A5995B89}"/>
                </a:ext>
              </a:extLst>
            </p:cNvPr>
            <p:cNvSpPr txBox="1"/>
            <p:nvPr/>
          </p:nvSpPr>
          <p:spPr>
            <a:xfrm>
              <a:off x="0" y="-38100"/>
              <a:ext cx="255964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Freeform 13">
            <a:extLst>
              <a:ext uri="{FF2B5EF4-FFF2-40B4-BE49-F238E27FC236}">
                <a16:creationId xmlns:a16="http://schemas.microsoft.com/office/drawing/2014/main" id="{EDD16238-3466-BB08-99E6-0E48EB4B4094}"/>
              </a:ext>
            </a:extLst>
          </p:cNvPr>
          <p:cNvSpPr/>
          <p:nvPr/>
        </p:nvSpPr>
        <p:spPr>
          <a:xfrm>
            <a:off x="5131307" y="7765723"/>
            <a:ext cx="3417398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8"/>
                </a:lnTo>
                <a:lnTo>
                  <a:pt x="0" y="84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94EDB1EA-AFD5-B052-5F14-AFD891079719}"/>
              </a:ext>
            </a:extLst>
          </p:cNvPr>
          <p:cNvSpPr txBox="1"/>
          <p:nvPr/>
        </p:nvSpPr>
        <p:spPr>
          <a:xfrm>
            <a:off x="5379651" y="7557549"/>
            <a:ext cx="2940375" cy="44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Noam </a:t>
            </a:r>
            <a:r>
              <a:rPr lang="en-US" sz="2752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Azrad</a:t>
            </a:r>
            <a:endParaRPr lang="en-US" sz="2752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1A8C-6130-A59A-DD68-9333FE42C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88501F-F263-17FB-C720-14954D76C68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219C8D-0593-5BC4-A5BF-0B4388FF8A11}"/>
              </a:ext>
            </a:extLst>
          </p:cNvPr>
          <p:cNvGrpSpPr/>
          <p:nvPr/>
        </p:nvGrpSpPr>
        <p:grpSpPr>
          <a:xfrm>
            <a:off x="167072" y="2185467"/>
            <a:ext cx="4252528" cy="586480"/>
            <a:chOff x="0" y="0"/>
            <a:chExt cx="5057675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5679DDE-C910-E286-9F20-7F05F0CFD8CE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5146219-EAB9-60CF-BA8D-849EC4C676B9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C365234-8A15-B39B-E18C-637F05FFE388}"/>
              </a:ext>
            </a:extLst>
          </p:cNvPr>
          <p:cNvGrpSpPr/>
          <p:nvPr/>
        </p:nvGrpSpPr>
        <p:grpSpPr>
          <a:xfrm>
            <a:off x="167072" y="4417217"/>
            <a:ext cx="4252528" cy="586480"/>
            <a:chOff x="0" y="0"/>
            <a:chExt cx="505767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166DE96-B6AA-A28A-EA91-750BD832EDBC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6DFD0C9-9C72-8622-19E1-6A88CB8A8D6B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9C21575-63E8-B1AB-B19D-DC5887A93D2E}"/>
              </a:ext>
            </a:extLst>
          </p:cNvPr>
          <p:cNvGrpSpPr/>
          <p:nvPr/>
        </p:nvGrpSpPr>
        <p:grpSpPr>
          <a:xfrm>
            <a:off x="152400" y="6031988"/>
            <a:ext cx="4252528" cy="586480"/>
            <a:chOff x="0" y="0"/>
            <a:chExt cx="5057675" cy="4064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142C6B8-08AC-676C-6F8B-74AD5340FA36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A7FB055-3EC3-CE5E-53BF-FF9EB213E50E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24133D8-4031-ECED-2455-F8CE63042208}"/>
              </a:ext>
            </a:extLst>
          </p:cNvPr>
          <p:cNvSpPr/>
          <p:nvPr/>
        </p:nvSpPr>
        <p:spPr>
          <a:xfrm>
            <a:off x="375544" y="232141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F96DF6D-3015-DCB6-E481-3C26D5B2BA52}"/>
              </a:ext>
            </a:extLst>
          </p:cNvPr>
          <p:cNvSpPr/>
          <p:nvPr/>
        </p:nvSpPr>
        <p:spPr>
          <a:xfrm>
            <a:off x="375544" y="457168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F71D4E9-24F8-78CA-C4D5-8BA8F8C22551}"/>
              </a:ext>
            </a:extLst>
          </p:cNvPr>
          <p:cNvSpPr/>
          <p:nvPr/>
        </p:nvSpPr>
        <p:spPr>
          <a:xfrm>
            <a:off x="360872" y="6204968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2731284-92C2-41A2-7ABB-5A6A4FCEC8BA}"/>
              </a:ext>
            </a:extLst>
          </p:cNvPr>
          <p:cNvSpPr/>
          <p:nvPr/>
        </p:nvSpPr>
        <p:spPr>
          <a:xfrm>
            <a:off x="-1496916" y="879863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CE8C527-7EFC-1D63-3331-7EC963EE9BAA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022F19B-2E21-90B1-50A5-50ADC0A5B3A2}"/>
              </a:ext>
            </a:extLst>
          </p:cNvPr>
          <p:cNvSpPr txBox="1"/>
          <p:nvPr/>
        </p:nvSpPr>
        <p:spPr>
          <a:xfrm>
            <a:off x="240617" y="1139934"/>
            <a:ext cx="7122354" cy="84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ML Methods Used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081367E-A32D-96BC-E9FB-A96BAA081625}"/>
              </a:ext>
            </a:extLst>
          </p:cNvPr>
          <p:cNvSpPr/>
          <p:nvPr/>
        </p:nvSpPr>
        <p:spPr>
          <a:xfrm>
            <a:off x="220952" y="1597702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0DE4958-10D4-2988-0029-F9CC02DDE9C0}"/>
              </a:ext>
            </a:extLst>
          </p:cNvPr>
          <p:cNvSpPr txBox="1"/>
          <p:nvPr/>
        </p:nvSpPr>
        <p:spPr>
          <a:xfrm>
            <a:off x="826002" y="2317989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Initial Approaches: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8AD8735-8E34-B788-3C78-8233CEF79DAE}"/>
              </a:ext>
            </a:extLst>
          </p:cNvPr>
          <p:cNvSpPr txBox="1"/>
          <p:nvPr/>
        </p:nvSpPr>
        <p:spPr>
          <a:xfrm>
            <a:off x="838292" y="4538272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Final Model: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8BCB971-EB92-A092-32CA-4A993273C15C}"/>
              </a:ext>
            </a:extLst>
          </p:cNvPr>
          <p:cNvSpPr txBox="1"/>
          <p:nvPr/>
        </p:nvSpPr>
        <p:spPr>
          <a:xfrm>
            <a:off x="826002" y="6153611"/>
            <a:ext cx="55497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Why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-large?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3CEACEAB-2A1D-3CBE-9292-B2A3F5D90FA9}"/>
              </a:ext>
            </a:extLst>
          </p:cNvPr>
          <p:cNvSpPr txBox="1"/>
          <p:nvPr/>
        </p:nvSpPr>
        <p:spPr>
          <a:xfrm>
            <a:off x="10891423" y="2711610"/>
            <a:ext cx="6602530" cy="765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86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  <a:rtl/>
              </a:rPr>
              <a:t>Example of Over Sampling</a:t>
            </a:r>
            <a:endParaRPr lang="he-IL" sz="3200" b="1" dirty="0">
              <a:solidFill>
                <a:srgbClr val="04E1F9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  <a:rtl/>
            </a:endParaRP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ABCB6F31-35C7-B741-A76B-2271AFB7F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BC9BD891-1D1D-3845-80A1-9DCAB0201EFB}"/>
              </a:ext>
            </a:extLst>
          </p:cNvPr>
          <p:cNvSpPr txBox="1"/>
          <p:nvPr/>
        </p:nvSpPr>
        <p:spPr>
          <a:xfrm>
            <a:off x="276730" y="2897228"/>
            <a:ext cx="10095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Tried BERT (base-uncased) and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-Large with different batch sizes (8, 16, 32, 64) and different text-cleaning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Tested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undersampling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 and oversampling to handle class imbalance.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7ED2307D-13B6-F36F-41B7-95FED8286B88}"/>
              </a:ext>
            </a:extLst>
          </p:cNvPr>
          <p:cNvSpPr txBox="1"/>
          <p:nvPr/>
        </p:nvSpPr>
        <p:spPr>
          <a:xfrm>
            <a:off x="276730" y="5147055"/>
            <a:ext cx="142303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-large fine-tuned on oversampled training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Batch size = 64, LR = 2e-5, 2 epochs.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E6F98F4F-CA80-7C04-FA2F-172EDD16312D}"/>
              </a:ext>
            </a:extLst>
          </p:cNvPr>
          <p:cNvSpPr txBox="1"/>
          <p:nvPr/>
        </p:nvSpPr>
        <p:spPr>
          <a:xfrm>
            <a:off x="276730" y="6695923"/>
            <a:ext cx="147138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Often outperforms basic BERT in many NLP tasks.</a:t>
            </a: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8BCA0FB7-A89C-9AF8-6B27-6384A5DF2611}"/>
              </a:ext>
            </a:extLst>
          </p:cNvPr>
          <p:cNvGrpSpPr/>
          <p:nvPr/>
        </p:nvGrpSpPr>
        <p:grpSpPr>
          <a:xfrm>
            <a:off x="152400" y="7242924"/>
            <a:ext cx="4252528" cy="586480"/>
            <a:chOff x="0" y="0"/>
            <a:chExt cx="5057675" cy="4064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66CBF323-DAA0-76A6-3910-C60C270414DB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72723284-E11C-3378-08B5-073497AE32D4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1F7C74B2-B6BC-46A6-9AB0-C902E606DAFC}"/>
              </a:ext>
            </a:extLst>
          </p:cNvPr>
          <p:cNvSpPr/>
          <p:nvPr/>
        </p:nvSpPr>
        <p:spPr>
          <a:xfrm>
            <a:off x="360872" y="741590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9A2E77A-7C45-9463-7EB3-43D9F21EF9C7}"/>
              </a:ext>
            </a:extLst>
          </p:cNvPr>
          <p:cNvSpPr txBox="1"/>
          <p:nvPr/>
        </p:nvSpPr>
        <p:spPr>
          <a:xfrm>
            <a:off x="826001" y="7364547"/>
            <a:ext cx="668341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Sampling Approach: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36030027-D8F2-455A-F05E-509D182E6674}"/>
              </a:ext>
            </a:extLst>
          </p:cNvPr>
          <p:cNvSpPr txBox="1"/>
          <p:nvPr/>
        </p:nvSpPr>
        <p:spPr>
          <a:xfrm>
            <a:off x="276730" y="7906859"/>
            <a:ext cx="1471381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Oversampling the minority class (label=1) to match the majority class.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     This helped improve recall on antisemitic tweets.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9BF605-F72E-3D90-1F2F-71AC93C52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2381" y="3653376"/>
            <a:ext cx="7638889" cy="304254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Freeform 20">
            <a:extLst>
              <a:ext uri="{FF2B5EF4-FFF2-40B4-BE49-F238E27FC236}">
                <a16:creationId xmlns:a16="http://schemas.microsoft.com/office/drawing/2014/main" id="{6E0A7E5D-5D64-04CF-C940-DE63F1C3B401}"/>
              </a:ext>
            </a:extLst>
          </p:cNvPr>
          <p:cNvSpPr/>
          <p:nvPr/>
        </p:nvSpPr>
        <p:spPr>
          <a:xfrm>
            <a:off x="228913" y="7409896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775F06CD-7894-C084-B5A9-A37277A3CB54}"/>
              </a:ext>
            </a:extLst>
          </p:cNvPr>
          <p:cNvSpPr/>
          <p:nvPr/>
        </p:nvSpPr>
        <p:spPr>
          <a:xfrm>
            <a:off x="314432" y="6196133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DC92963-BD23-E8B2-F5CD-0D483D762E8F}"/>
              </a:ext>
            </a:extLst>
          </p:cNvPr>
          <p:cNvSpPr/>
          <p:nvPr/>
        </p:nvSpPr>
        <p:spPr>
          <a:xfrm>
            <a:off x="276730" y="4601463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C85BF334-98EA-9988-8A3A-3698EB506447}"/>
              </a:ext>
            </a:extLst>
          </p:cNvPr>
          <p:cNvSpPr/>
          <p:nvPr/>
        </p:nvSpPr>
        <p:spPr>
          <a:xfrm>
            <a:off x="309655" y="2351667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35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26246" y="267599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116780" y="2628900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Text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Removes URLs, @mentions, hashtags, non-alphabetic characters, and extra whitespace, and converts text to lowercase.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3977" y="1476998"/>
            <a:ext cx="8103102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Workflow – Model V.1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F8EE9507-3C9B-4ACB-F632-41FE7027D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693A8F1-EC6F-866F-0E02-AB024A673905}"/>
              </a:ext>
            </a:extLst>
          </p:cNvPr>
          <p:cNvGrpSpPr/>
          <p:nvPr/>
        </p:nvGrpSpPr>
        <p:grpSpPr>
          <a:xfrm>
            <a:off x="875920" y="6076802"/>
            <a:ext cx="9551219" cy="2268499"/>
            <a:chOff x="3276600" y="6828365"/>
            <a:chExt cx="7840169" cy="182214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3CD10C-AA64-AD4A-1507-FB0A6A92C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6600" y="6828365"/>
              <a:ext cx="5258534" cy="1257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D71F74-623E-5FAC-B2FA-CEE0CD6F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6600" y="8059882"/>
              <a:ext cx="7840169" cy="59063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7A3AF4D-33C7-920C-C684-647A42D98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3963" y="2628900"/>
            <a:ext cx="6754168" cy="5096586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9EAA4DDD-8E81-8109-B473-FC39E630A122}"/>
              </a:ext>
            </a:extLst>
          </p:cNvPr>
          <p:cNvSpPr/>
          <p:nvPr/>
        </p:nvSpPr>
        <p:spPr>
          <a:xfrm>
            <a:off x="719944" y="353819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5F490D8B-11B8-CE9D-E5E6-20E27755F5A9}"/>
              </a:ext>
            </a:extLst>
          </p:cNvPr>
          <p:cNvSpPr txBox="1"/>
          <p:nvPr/>
        </p:nvSpPr>
        <p:spPr>
          <a:xfrm>
            <a:off x="1110478" y="3491101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Uses the original dataset as-is (after cleaning) without performing oversampling or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undersampling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B02545D8-EA24-C2E5-230F-61ABD5A7EA4A}"/>
              </a:ext>
            </a:extLst>
          </p:cNvPr>
          <p:cNvSpPr/>
          <p:nvPr/>
        </p:nvSpPr>
        <p:spPr>
          <a:xfrm>
            <a:off x="713642" y="4904658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47AA0D14-9E54-5291-4C31-E16239669F2B}"/>
              </a:ext>
            </a:extLst>
          </p:cNvPr>
          <p:cNvSpPr txBox="1"/>
          <p:nvPr/>
        </p:nvSpPr>
        <p:spPr>
          <a:xfrm>
            <a:off x="1110478" y="4904658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Size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16</a:t>
            </a: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90D1633E-D8DF-019C-4FB7-6DA99BF1DCE8}"/>
              </a:ext>
            </a:extLst>
          </p:cNvPr>
          <p:cNvSpPr/>
          <p:nvPr/>
        </p:nvSpPr>
        <p:spPr>
          <a:xfrm>
            <a:off x="726246" y="559091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F0B34F63-CEF4-D1EC-21BE-0E6255D1831B}"/>
              </a:ext>
            </a:extLst>
          </p:cNvPr>
          <p:cNvSpPr txBox="1"/>
          <p:nvPr/>
        </p:nvSpPr>
        <p:spPr>
          <a:xfrm>
            <a:off x="1116780" y="5543822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Epochs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2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8A048B3-5436-FF17-79ED-593D2FDDB745}"/>
              </a:ext>
            </a:extLst>
          </p:cNvPr>
          <p:cNvSpPr txBox="1"/>
          <p:nvPr/>
        </p:nvSpPr>
        <p:spPr>
          <a:xfrm>
            <a:off x="10973963" y="7932248"/>
            <a:ext cx="7089268" cy="150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confusion matrix shows the model classifies most non-antisemitic tweets correctly (1,093 correct vs. 46 misclassified) but misses some antisemitic tweets (108 misclassified). </a:t>
            </a:r>
          </a:p>
        </p:txBody>
      </p:sp>
      <p:pic>
        <p:nvPicPr>
          <p:cNvPr id="3074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8C180C24-76A9-4852-9EE0-731579DC7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10165437" y="7719436"/>
            <a:ext cx="619751" cy="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‪Red x mark icon - Free red x mark icons‬‏">
            <a:extLst>
              <a:ext uri="{FF2B5EF4-FFF2-40B4-BE49-F238E27FC236}">
                <a16:creationId xmlns:a16="http://schemas.microsoft.com/office/drawing/2014/main" id="{3B1627E0-A037-B472-AD92-DE5F820B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638" y="7729538"/>
            <a:ext cx="233362" cy="2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21">
            <a:extLst>
              <a:ext uri="{FF2B5EF4-FFF2-40B4-BE49-F238E27FC236}">
                <a16:creationId xmlns:a16="http://schemas.microsoft.com/office/drawing/2014/main" id="{0ABBF682-18D3-9C17-80CE-5B50E2E165D9}"/>
              </a:ext>
            </a:extLst>
          </p:cNvPr>
          <p:cNvSpPr/>
          <p:nvPr/>
        </p:nvSpPr>
        <p:spPr>
          <a:xfrm>
            <a:off x="814566" y="1969066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8DBD42A-0749-0310-720B-9B1E4DED0B7D}"/>
              </a:ext>
            </a:extLst>
          </p:cNvPr>
          <p:cNvSpPr/>
          <p:nvPr/>
        </p:nvSpPr>
        <p:spPr>
          <a:xfrm>
            <a:off x="713642" y="433440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0E92BD8-21C6-49CA-F1B5-65A4FF2364CB}"/>
              </a:ext>
            </a:extLst>
          </p:cNvPr>
          <p:cNvSpPr txBox="1"/>
          <p:nvPr/>
        </p:nvSpPr>
        <p:spPr>
          <a:xfrm>
            <a:off x="1110478" y="4334409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Based on BERT-base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8977-0DF4-5B92-74DE-D29E2DBF2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548E5E-7FDF-D25C-8125-9F480E6456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0A2F9DB-E569-6038-98D9-F45AFD7E42EA}"/>
              </a:ext>
            </a:extLst>
          </p:cNvPr>
          <p:cNvSpPr/>
          <p:nvPr/>
        </p:nvSpPr>
        <p:spPr>
          <a:xfrm>
            <a:off x="726246" y="267599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1E3C0D-525B-958D-9025-AF7311F3FD17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4FF775E-F420-CAD7-E395-5BCF380549FD}"/>
              </a:ext>
            </a:extLst>
          </p:cNvPr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B18FA2F-523E-DE5B-C577-9BD28EA5D5A3}"/>
              </a:ext>
            </a:extLst>
          </p:cNvPr>
          <p:cNvSpPr txBox="1"/>
          <p:nvPr/>
        </p:nvSpPr>
        <p:spPr>
          <a:xfrm>
            <a:off x="1116780" y="2628900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Text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Removes URLs, @mentions, hashtags, non-alphabetic characters, and extra whitespace, and converts text to lowercase.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66F39E3-C8FD-C977-EA2E-3F4CA859FA83}"/>
              </a:ext>
            </a:extLst>
          </p:cNvPr>
          <p:cNvSpPr txBox="1"/>
          <p:nvPr/>
        </p:nvSpPr>
        <p:spPr>
          <a:xfrm>
            <a:off x="693977" y="1476998"/>
            <a:ext cx="8103102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Workflow – Model V.2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B36A8DC1-C051-94D4-2436-D09DA94D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5FFA994C-3D01-C8B6-13B1-9C57FFC4E150}"/>
              </a:ext>
            </a:extLst>
          </p:cNvPr>
          <p:cNvSpPr/>
          <p:nvPr/>
        </p:nvSpPr>
        <p:spPr>
          <a:xfrm>
            <a:off x="719944" y="353819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EEA2C7CE-E86A-8E10-C507-D8DF2EA23940}"/>
              </a:ext>
            </a:extLst>
          </p:cNvPr>
          <p:cNvSpPr txBox="1"/>
          <p:nvPr/>
        </p:nvSpPr>
        <p:spPr>
          <a:xfrm>
            <a:off x="1110479" y="3491101"/>
            <a:ext cx="8338322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- Oversampling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The minority class (label=1) is duplicated to match the majority class count.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D8335C00-5461-E00E-94BB-516490E9C218}"/>
              </a:ext>
            </a:extLst>
          </p:cNvPr>
          <p:cNvSpPr/>
          <p:nvPr/>
        </p:nvSpPr>
        <p:spPr>
          <a:xfrm>
            <a:off x="713642" y="491490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EA0A297-4A19-05A8-0B1B-BF20207F2782}"/>
              </a:ext>
            </a:extLst>
          </p:cNvPr>
          <p:cNvSpPr txBox="1"/>
          <p:nvPr/>
        </p:nvSpPr>
        <p:spPr>
          <a:xfrm>
            <a:off x="1110478" y="4914900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Size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16</a:t>
            </a: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A2DE03B-2CB4-E7B7-DA7A-1022A8A28CAF}"/>
              </a:ext>
            </a:extLst>
          </p:cNvPr>
          <p:cNvSpPr/>
          <p:nvPr/>
        </p:nvSpPr>
        <p:spPr>
          <a:xfrm>
            <a:off x="726246" y="5601155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303B9567-D87A-DD52-1C7D-8BF6E494FA24}"/>
              </a:ext>
            </a:extLst>
          </p:cNvPr>
          <p:cNvSpPr txBox="1"/>
          <p:nvPr/>
        </p:nvSpPr>
        <p:spPr>
          <a:xfrm>
            <a:off x="1116780" y="5554064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Epochs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2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EBC5362-28F1-4426-FFBC-3CB0D7477118}"/>
              </a:ext>
            </a:extLst>
          </p:cNvPr>
          <p:cNvSpPr txBox="1"/>
          <p:nvPr/>
        </p:nvSpPr>
        <p:spPr>
          <a:xfrm>
            <a:off x="10830022" y="7814267"/>
            <a:ext cx="7089268" cy="150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confusion matrix shows the model classifies most non-antisemitic tweets correctly (1,084 correct vs. 55 misclassified) but misses some antisemitic tweets (99 misclassified).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6EF68-7C61-FB73-9BEA-1E2C6625B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39" y="6258886"/>
            <a:ext cx="6408846" cy="164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DB0BA-7811-990E-A1B9-4CBA481BE6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88" y="7925797"/>
            <a:ext cx="8875712" cy="570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1340B-F93E-846C-95E4-2C4D841398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6639" y="2628900"/>
            <a:ext cx="6735115" cy="5096586"/>
          </a:xfrm>
          <a:prstGeom prst="rect">
            <a:avLst/>
          </a:prstGeom>
        </p:spPr>
      </p:pic>
      <p:pic>
        <p:nvPicPr>
          <p:cNvPr id="13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97C3E0DC-3711-3DE3-BD52-0E1DA61F3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8177328" y="7648320"/>
            <a:ext cx="619751" cy="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A9CC52D7-25E7-46FC-D04E-8579513E5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9547952" y="7940889"/>
            <a:ext cx="619751" cy="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21">
            <a:extLst>
              <a:ext uri="{FF2B5EF4-FFF2-40B4-BE49-F238E27FC236}">
                <a16:creationId xmlns:a16="http://schemas.microsoft.com/office/drawing/2014/main" id="{B810D826-9006-5033-747C-02F68BBF95F0}"/>
              </a:ext>
            </a:extLst>
          </p:cNvPr>
          <p:cNvSpPr/>
          <p:nvPr/>
        </p:nvSpPr>
        <p:spPr>
          <a:xfrm>
            <a:off x="659564" y="2011613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C21D6E02-AE49-FEB3-C315-0D2724E4F31E}"/>
              </a:ext>
            </a:extLst>
          </p:cNvPr>
          <p:cNvSpPr/>
          <p:nvPr/>
        </p:nvSpPr>
        <p:spPr>
          <a:xfrm>
            <a:off x="713642" y="433440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CA3B281-2126-8356-A7B8-6730F010A2FC}"/>
              </a:ext>
            </a:extLst>
          </p:cNvPr>
          <p:cNvSpPr txBox="1"/>
          <p:nvPr/>
        </p:nvSpPr>
        <p:spPr>
          <a:xfrm>
            <a:off x="1110478" y="4334409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Based on BERT-base</a:t>
            </a:r>
          </a:p>
        </p:txBody>
      </p:sp>
    </p:spTree>
    <p:extLst>
      <p:ext uri="{BB962C8B-B14F-4D97-AF65-F5344CB8AC3E}">
        <p14:creationId xmlns:p14="http://schemas.microsoft.com/office/powerpoint/2010/main" val="361892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3FFE3-158F-66DE-B8D5-0D4BA064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B0424E-4E5B-8062-25CF-16B8B0004FB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D137146-2976-E0C5-E283-B1C604E4C2D1}"/>
              </a:ext>
            </a:extLst>
          </p:cNvPr>
          <p:cNvSpPr/>
          <p:nvPr/>
        </p:nvSpPr>
        <p:spPr>
          <a:xfrm>
            <a:off x="726246" y="267599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BF3D717-C49E-08AD-6DCB-C7CF4FD8FD0A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CEEFDF9-05A4-D2EE-BD90-DD127AF5503B}"/>
              </a:ext>
            </a:extLst>
          </p:cNvPr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3F19FDF-DCBB-1338-AE9A-CE5C27E4326B}"/>
              </a:ext>
            </a:extLst>
          </p:cNvPr>
          <p:cNvSpPr txBox="1"/>
          <p:nvPr/>
        </p:nvSpPr>
        <p:spPr>
          <a:xfrm>
            <a:off x="1116780" y="2628900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Text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Removes URLs, @mentions, hashtags, non-alphabetic characters, and extra whitespace, and converts text to lowercase.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02E6160-9DA1-FB96-9A92-DE6A26FA477D}"/>
              </a:ext>
            </a:extLst>
          </p:cNvPr>
          <p:cNvSpPr txBox="1"/>
          <p:nvPr/>
        </p:nvSpPr>
        <p:spPr>
          <a:xfrm>
            <a:off x="693977" y="1476998"/>
            <a:ext cx="8103102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Workflow – Model V.3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40083D69-053E-F10B-9A2B-45F89F80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533B8BBF-B0E5-AF7A-A8FD-BCC1C5CDE7BA}"/>
              </a:ext>
            </a:extLst>
          </p:cNvPr>
          <p:cNvSpPr/>
          <p:nvPr/>
        </p:nvSpPr>
        <p:spPr>
          <a:xfrm>
            <a:off x="719944" y="353819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84713BF4-B85F-A74F-64A9-F3C2B2A82AA9}"/>
              </a:ext>
            </a:extLst>
          </p:cNvPr>
          <p:cNvSpPr txBox="1"/>
          <p:nvPr/>
        </p:nvSpPr>
        <p:spPr>
          <a:xfrm>
            <a:off x="1110478" y="3491101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- Under-Sampling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Caps both classes at 1,200 examples in the training set.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150CE850-CB4A-5E9D-8F29-6C9E6CAD62D7}"/>
              </a:ext>
            </a:extLst>
          </p:cNvPr>
          <p:cNvSpPr/>
          <p:nvPr/>
        </p:nvSpPr>
        <p:spPr>
          <a:xfrm>
            <a:off x="713642" y="4980858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A6BDB8B7-E096-7C4A-5F5C-61B880E14B15}"/>
              </a:ext>
            </a:extLst>
          </p:cNvPr>
          <p:cNvSpPr txBox="1"/>
          <p:nvPr/>
        </p:nvSpPr>
        <p:spPr>
          <a:xfrm>
            <a:off x="1110478" y="4980858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Size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16</a:t>
            </a: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25604D9-02B6-0FF3-D862-064622DEFB59}"/>
              </a:ext>
            </a:extLst>
          </p:cNvPr>
          <p:cNvSpPr/>
          <p:nvPr/>
        </p:nvSpPr>
        <p:spPr>
          <a:xfrm>
            <a:off x="726246" y="566711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CA14C0E1-E3AF-4DF5-E977-758E33396D28}"/>
              </a:ext>
            </a:extLst>
          </p:cNvPr>
          <p:cNvSpPr txBox="1"/>
          <p:nvPr/>
        </p:nvSpPr>
        <p:spPr>
          <a:xfrm>
            <a:off x="1116780" y="5620022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Epochs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5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81E01FA-F9EB-083F-2395-BE0707905805}"/>
              </a:ext>
            </a:extLst>
          </p:cNvPr>
          <p:cNvSpPr txBox="1"/>
          <p:nvPr/>
        </p:nvSpPr>
        <p:spPr>
          <a:xfrm>
            <a:off x="10910886" y="7843850"/>
            <a:ext cx="7089268" cy="150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confusion matrix shows the model classifies </a:t>
            </a:r>
            <a:b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non-antisemitic tweets correctly (962 correct vs. 177 misclassified) but misses some antisemitic tweets (65 misclassified).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C2AE6-B7D8-403F-4BD1-F55BBB50F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19" y="6167531"/>
            <a:ext cx="4480298" cy="2219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D8B9C-9F17-824C-4B04-1573EBE83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809" y="8382997"/>
            <a:ext cx="8875712" cy="570503"/>
          </a:xfrm>
          <a:prstGeom prst="rect">
            <a:avLst/>
          </a:prstGeom>
        </p:spPr>
      </p:pic>
      <p:pic>
        <p:nvPicPr>
          <p:cNvPr id="9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9E5D4E96-8AC6-B4E2-5B1E-C855CF0AA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8352249" y="8105520"/>
            <a:ext cx="619751" cy="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7F026762-615C-BACC-5626-3D0CD8A3D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9722873" y="8398089"/>
            <a:ext cx="619751" cy="5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95138-B42C-86B0-B327-5835FEF4FE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8994" y="2793133"/>
            <a:ext cx="6611273" cy="4925112"/>
          </a:xfrm>
          <a:prstGeom prst="rect">
            <a:avLst/>
          </a:prstGeom>
        </p:spPr>
      </p:pic>
      <p:sp>
        <p:nvSpPr>
          <p:cNvPr id="14" name="Freeform 21">
            <a:extLst>
              <a:ext uri="{FF2B5EF4-FFF2-40B4-BE49-F238E27FC236}">
                <a16:creationId xmlns:a16="http://schemas.microsoft.com/office/drawing/2014/main" id="{74C6BA59-2F72-A1E6-C189-BE55FC470058}"/>
              </a:ext>
            </a:extLst>
          </p:cNvPr>
          <p:cNvSpPr/>
          <p:nvPr/>
        </p:nvSpPr>
        <p:spPr>
          <a:xfrm>
            <a:off x="659564" y="2011613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00BB8B-86A0-258F-C936-45124788516E}"/>
              </a:ext>
            </a:extLst>
          </p:cNvPr>
          <p:cNvSpPr/>
          <p:nvPr/>
        </p:nvSpPr>
        <p:spPr>
          <a:xfrm>
            <a:off x="713642" y="433440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AC4AF-0EE4-78B1-98B8-F5DE9EBD7310}"/>
              </a:ext>
            </a:extLst>
          </p:cNvPr>
          <p:cNvSpPr txBox="1"/>
          <p:nvPr/>
        </p:nvSpPr>
        <p:spPr>
          <a:xfrm>
            <a:off x="1110478" y="4334409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Based on BERT-base</a:t>
            </a:r>
          </a:p>
        </p:txBody>
      </p:sp>
    </p:spTree>
    <p:extLst>
      <p:ext uri="{BB962C8B-B14F-4D97-AF65-F5344CB8AC3E}">
        <p14:creationId xmlns:p14="http://schemas.microsoft.com/office/powerpoint/2010/main" val="308613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EB56-0230-2F1A-C393-85FF3EDBE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F7E4DA-B9B7-76E0-256A-D80B6D11F85A}"/>
              </a:ext>
            </a:extLst>
          </p:cNvPr>
          <p:cNvSpPr/>
          <p:nvPr/>
        </p:nvSpPr>
        <p:spPr>
          <a:xfrm>
            <a:off x="14748" y="-568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10AC25-0149-F0FC-13FC-56DDCAFE8FA0}"/>
              </a:ext>
            </a:extLst>
          </p:cNvPr>
          <p:cNvSpPr/>
          <p:nvPr/>
        </p:nvSpPr>
        <p:spPr>
          <a:xfrm>
            <a:off x="726246" y="2675991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EBCE772-CEFF-D651-6666-F21981FE4C3B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BBB05AD-9BD2-6CF9-E9D5-279B49C955BE}"/>
              </a:ext>
            </a:extLst>
          </p:cNvPr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544D6FF-493E-4E0E-BB9C-C9FDDA8D5E40}"/>
              </a:ext>
            </a:extLst>
          </p:cNvPr>
          <p:cNvSpPr txBox="1"/>
          <p:nvPr/>
        </p:nvSpPr>
        <p:spPr>
          <a:xfrm>
            <a:off x="1116780" y="2628900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Text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Converts text to lowercase, removes URLs and numbers, and reduces extra whitespace while preserving punctuation.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270B76A-2098-DAB9-FF29-F0EC4BC8F5B1}"/>
              </a:ext>
            </a:extLst>
          </p:cNvPr>
          <p:cNvSpPr txBox="1"/>
          <p:nvPr/>
        </p:nvSpPr>
        <p:spPr>
          <a:xfrm>
            <a:off x="693976" y="1476998"/>
            <a:ext cx="12945824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Workflow – Model V.4  Final Version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97645BD1-1B92-15A1-6657-15DA54812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1" name="Freeform 3">
            <a:extLst>
              <a:ext uri="{FF2B5EF4-FFF2-40B4-BE49-F238E27FC236}">
                <a16:creationId xmlns:a16="http://schemas.microsoft.com/office/drawing/2014/main" id="{1D567128-5F1E-1177-BF39-CD292DE309C2}"/>
              </a:ext>
            </a:extLst>
          </p:cNvPr>
          <p:cNvSpPr/>
          <p:nvPr/>
        </p:nvSpPr>
        <p:spPr>
          <a:xfrm>
            <a:off x="719944" y="353819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3C8E0D64-C621-5BF5-2AB9-B688A4D7D4CD}"/>
              </a:ext>
            </a:extLst>
          </p:cNvPr>
          <p:cNvSpPr txBox="1"/>
          <p:nvPr/>
        </p:nvSpPr>
        <p:spPr>
          <a:xfrm>
            <a:off x="1110478" y="3491101"/>
            <a:ext cx="9551219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- Oversampling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The minority class (label=1) is duplicated to match the majority class count.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E128ABA6-D627-87DC-27C2-50F1769873B4}"/>
              </a:ext>
            </a:extLst>
          </p:cNvPr>
          <p:cNvSpPr/>
          <p:nvPr/>
        </p:nvSpPr>
        <p:spPr>
          <a:xfrm>
            <a:off x="713642" y="491490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A3789A56-20D9-263B-1A13-9E189D966243}"/>
              </a:ext>
            </a:extLst>
          </p:cNvPr>
          <p:cNvSpPr txBox="1"/>
          <p:nvPr/>
        </p:nvSpPr>
        <p:spPr>
          <a:xfrm>
            <a:off x="1110478" y="4914900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Size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64</a:t>
            </a: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C4EB7F9F-0272-1B1A-368A-DF880F66C717}"/>
              </a:ext>
            </a:extLst>
          </p:cNvPr>
          <p:cNvSpPr/>
          <p:nvPr/>
        </p:nvSpPr>
        <p:spPr>
          <a:xfrm>
            <a:off x="726246" y="5601155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C38FA73B-6D3F-DC3C-5D71-CFC34711B7A9}"/>
              </a:ext>
            </a:extLst>
          </p:cNvPr>
          <p:cNvSpPr txBox="1"/>
          <p:nvPr/>
        </p:nvSpPr>
        <p:spPr>
          <a:xfrm>
            <a:off x="1116780" y="5554064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Epochs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2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792033A-9C25-F5CE-039B-FBAED6C7681A}"/>
              </a:ext>
            </a:extLst>
          </p:cNvPr>
          <p:cNvSpPr txBox="1"/>
          <p:nvPr/>
        </p:nvSpPr>
        <p:spPr>
          <a:xfrm>
            <a:off x="10897729" y="7958661"/>
            <a:ext cx="7089268" cy="150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confusion matrix shows the model classifies </a:t>
            </a:r>
            <a:b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non-antisemitic tweets correctly (1071 correct vs. 68 misclassified) but misses some antisemitic tweets (67 misclassified). </a:t>
            </a:r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C3B6F6DB-8540-80CA-AA68-EC4928264024}"/>
              </a:ext>
            </a:extLst>
          </p:cNvPr>
          <p:cNvSpPr/>
          <p:nvPr/>
        </p:nvSpPr>
        <p:spPr>
          <a:xfrm>
            <a:off x="659564" y="2011613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EC204D-C304-6304-EA81-047CB9203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8881" y="2810394"/>
            <a:ext cx="6677957" cy="50203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E68202-B493-6AB3-514D-DE09526917DE}"/>
              </a:ext>
            </a:extLst>
          </p:cNvPr>
          <p:cNvGrpSpPr/>
          <p:nvPr/>
        </p:nvGrpSpPr>
        <p:grpSpPr>
          <a:xfrm>
            <a:off x="266213" y="6086528"/>
            <a:ext cx="10315765" cy="3467079"/>
            <a:chOff x="247365" y="5629785"/>
            <a:chExt cx="10764752" cy="35514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C39552-BDFD-A91C-1DFA-E429A2CF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365" y="5629785"/>
              <a:ext cx="4906060" cy="11812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38C820-169A-12B5-8D06-1FC3D4E3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365" y="6828225"/>
              <a:ext cx="10764752" cy="2353003"/>
            </a:xfrm>
            <a:prstGeom prst="rect">
              <a:avLst/>
            </a:prstGeom>
          </p:spPr>
        </p:pic>
      </p:grpSp>
      <p:pic>
        <p:nvPicPr>
          <p:cNvPr id="9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4E6DD360-5C9D-D41C-B336-E55FDBBF3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7543800" y="7099018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3EAA293B-4E08-F9CA-E10C-F99B65114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7692252" y="7321819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3AB7C7A3-8EB6-FBB4-62C1-4BBABD8A7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8101559" y="7526069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39BF72AE-555A-5BA6-63E6-C5F136FE3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9530613" y="7772678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38DB612D-1387-F2E2-C385-9D85BAAF0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8017891" y="7999391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5624FE62-D706-4638-1A85-D4749499C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10333069" y="8181551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767FA772-73FB-1488-FDE4-C2C39FE41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10120177" y="8432888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FB2AEB80-4556-B1C4-25EA-C0B5F65AE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10466476" y="8656227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B54BFABC-AF5F-C12F-66D1-B7550DD45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9544980" y="8875086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‪170,091 V Icon Images, Stock Photos, 3D objects, &amp; Vectors | Shutterstock‬‏">
            <a:extLst>
              <a:ext uri="{FF2B5EF4-FFF2-40B4-BE49-F238E27FC236}">
                <a16:creationId xmlns:a16="http://schemas.microsoft.com/office/drawing/2014/main" id="{F9EBB6F3-CDE5-8F5F-26E6-A421FAEBD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/>
        </p:blipFill>
        <p:spPr bwMode="auto">
          <a:xfrm>
            <a:off x="8684086" y="9103686"/>
            <a:ext cx="437220" cy="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 3">
            <a:extLst>
              <a:ext uri="{FF2B5EF4-FFF2-40B4-BE49-F238E27FC236}">
                <a16:creationId xmlns:a16="http://schemas.microsoft.com/office/drawing/2014/main" id="{915481E6-1547-0CEC-A50E-DF91F419D5E9}"/>
              </a:ext>
            </a:extLst>
          </p:cNvPr>
          <p:cNvSpPr/>
          <p:nvPr/>
        </p:nvSpPr>
        <p:spPr>
          <a:xfrm>
            <a:off x="713642" y="433440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1D0E4D34-86CE-29D0-8C26-9815C2ADFBC2}"/>
              </a:ext>
            </a:extLst>
          </p:cNvPr>
          <p:cNvSpPr txBox="1"/>
          <p:nvPr/>
        </p:nvSpPr>
        <p:spPr>
          <a:xfrm>
            <a:off x="1110478" y="4334409"/>
            <a:ext cx="9551219" cy="35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2000" u="sng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Based on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RoBERTa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E367F-E4FB-30D8-00DD-5DB6825E95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632" y="4792624"/>
            <a:ext cx="17923793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61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78EE-8C37-6208-0284-3C3C217FA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ED55CC-8B7D-32EF-B596-7DB29C825AF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A6E8EEB-34F4-2CA3-6A15-B5FB373E02C5}"/>
              </a:ext>
            </a:extLst>
          </p:cNvPr>
          <p:cNvGrpSpPr/>
          <p:nvPr/>
        </p:nvGrpSpPr>
        <p:grpSpPr>
          <a:xfrm>
            <a:off x="576142" y="2185467"/>
            <a:ext cx="6510458" cy="586480"/>
            <a:chOff x="0" y="0"/>
            <a:chExt cx="5057675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A7A030-4CD3-7B30-3B25-46B52636DDFE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93973A6-B977-74DF-FDEF-E380536CAFD7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594D977-7EF9-81B2-E94F-E87ADC0C74C0}"/>
              </a:ext>
            </a:extLst>
          </p:cNvPr>
          <p:cNvGrpSpPr/>
          <p:nvPr/>
        </p:nvGrpSpPr>
        <p:grpSpPr>
          <a:xfrm>
            <a:off x="576142" y="4229100"/>
            <a:ext cx="6510458" cy="586480"/>
            <a:chOff x="0" y="0"/>
            <a:chExt cx="505767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2C4778A-60EA-CA57-30FB-993BF5CAC63F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1E9174E-59AD-A553-440B-88B46E7A5447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AA64D15-E105-C665-06BB-FF9648EC7594}"/>
              </a:ext>
            </a:extLst>
          </p:cNvPr>
          <p:cNvSpPr/>
          <p:nvPr/>
        </p:nvSpPr>
        <p:spPr>
          <a:xfrm>
            <a:off x="784614" y="232141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FBC26B3-B09B-4D1F-33DD-7C8A683DBF5B}"/>
              </a:ext>
            </a:extLst>
          </p:cNvPr>
          <p:cNvSpPr/>
          <p:nvPr/>
        </p:nvSpPr>
        <p:spPr>
          <a:xfrm>
            <a:off x="784614" y="438356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67F42E0-5DC7-7155-6EBD-D53AF0A247A0}"/>
              </a:ext>
            </a:extLst>
          </p:cNvPr>
          <p:cNvSpPr/>
          <p:nvPr/>
        </p:nvSpPr>
        <p:spPr>
          <a:xfrm>
            <a:off x="-1496916" y="879863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A50610D-8C11-50BE-24E1-41D10303578A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E37B8F1-9F74-3B9C-6CAC-2D93FC5ACF61}"/>
              </a:ext>
            </a:extLst>
          </p:cNvPr>
          <p:cNvSpPr txBox="1"/>
          <p:nvPr/>
        </p:nvSpPr>
        <p:spPr>
          <a:xfrm>
            <a:off x="649687" y="1080141"/>
            <a:ext cx="7122354" cy="84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Results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6E2217A-AB7A-D526-E1EB-46AB83439BA0}"/>
              </a:ext>
            </a:extLst>
          </p:cNvPr>
          <p:cNvSpPr/>
          <p:nvPr/>
        </p:nvSpPr>
        <p:spPr>
          <a:xfrm>
            <a:off x="232491" y="1533803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8CBF0EE-F260-C726-894C-C0E51DA93BD2}"/>
              </a:ext>
            </a:extLst>
          </p:cNvPr>
          <p:cNvSpPr txBox="1"/>
          <p:nvPr/>
        </p:nvSpPr>
        <p:spPr>
          <a:xfrm>
            <a:off x="1235072" y="2317989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Key Metrics: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5FF44CF-03DA-7DF7-B7B3-541F9BD028D6}"/>
              </a:ext>
            </a:extLst>
          </p:cNvPr>
          <p:cNvSpPr txBox="1"/>
          <p:nvPr/>
        </p:nvSpPr>
        <p:spPr>
          <a:xfrm>
            <a:off x="1247362" y="4350155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Final Model Performance (Test Set):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D3048EE7-6741-07DB-3D67-5C33D7CFE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87E5C447-C069-86CA-D43E-8EC22AEB9C4B}"/>
              </a:ext>
            </a:extLst>
          </p:cNvPr>
          <p:cNvSpPr txBox="1"/>
          <p:nvPr/>
        </p:nvSpPr>
        <p:spPr>
          <a:xfrm>
            <a:off x="685800" y="2897228"/>
            <a:ext cx="1075141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Accuracy: Overall correctness of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Precision &amp; Recall for the antisemitic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F1 (harmonic mean of precision and recall).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C5B8AD07-0DA1-0A2B-FF8D-7DDAC1B2ACA5}"/>
              </a:ext>
            </a:extLst>
          </p:cNvPr>
          <p:cNvSpPr txBox="1"/>
          <p:nvPr/>
        </p:nvSpPr>
        <p:spPr>
          <a:xfrm>
            <a:off x="685800" y="4931265"/>
            <a:ext cx="142303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Accuracy: 90.3%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Precision (antisemitic): ~76%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Recall (antisemitic): 73%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F1 (antisemitic): 73%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9AB9476F-0006-79E3-81A2-AB36854249DB}"/>
              </a:ext>
            </a:extLst>
          </p:cNvPr>
          <p:cNvGrpSpPr/>
          <p:nvPr/>
        </p:nvGrpSpPr>
        <p:grpSpPr>
          <a:xfrm>
            <a:off x="660284" y="6673523"/>
            <a:ext cx="6426316" cy="586480"/>
            <a:chOff x="0" y="0"/>
            <a:chExt cx="5057675" cy="4064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DB6A7CA7-548F-77DD-9CB4-D52229503E7B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0BB0D748-050D-6251-1CFF-F422EB513FEC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B1F03391-D1C3-568E-F39B-A1DEDD08CE31}"/>
              </a:ext>
            </a:extLst>
          </p:cNvPr>
          <p:cNvSpPr/>
          <p:nvPr/>
        </p:nvSpPr>
        <p:spPr>
          <a:xfrm>
            <a:off x="868756" y="684650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id="{8BD7D181-FEB5-43F3-B9D7-DD1CE6B1E531}"/>
              </a:ext>
            </a:extLst>
          </p:cNvPr>
          <p:cNvSpPr/>
          <p:nvPr/>
        </p:nvSpPr>
        <p:spPr>
          <a:xfrm>
            <a:off x="1409920" y="6830731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315AB2C5-421F-0B7A-73E3-6ED78908CE3E}"/>
              </a:ext>
            </a:extLst>
          </p:cNvPr>
          <p:cNvSpPr txBox="1"/>
          <p:nvPr/>
        </p:nvSpPr>
        <p:spPr>
          <a:xfrm>
            <a:off x="1333885" y="6795146"/>
            <a:ext cx="668341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Observations: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60E8AFED-D12E-4041-59D0-56809240A5F4}"/>
              </a:ext>
            </a:extLst>
          </p:cNvPr>
          <p:cNvSpPr txBox="1"/>
          <p:nvPr/>
        </p:nvSpPr>
        <p:spPr>
          <a:xfrm>
            <a:off x="784614" y="7352716"/>
            <a:ext cx="957858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Oversampling +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-large improved recall significantly compared to baseline.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Batch size – 64.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6904E0-A1F8-587B-5974-3D67E4B01EDF}"/>
              </a:ext>
            </a:extLst>
          </p:cNvPr>
          <p:cNvGrpSpPr/>
          <p:nvPr/>
        </p:nvGrpSpPr>
        <p:grpSpPr>
          <a:xfrm>
            <a:off x="-14826384" y="1700877"/>
            <a:ext cx="8411184" cy="6578620"/>
            <a:chOff x="9561636" y="2545986"/>
            <a:chExt cx="8411184" cy="6578620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A277EF0-5195-58AC-69F3-6DF5998B718E}"/>
                </a:ext>
              </a:extLst>
            </p:cNvPr>
            <p:cNvSpPr/>
            <p:nvPr/>
          </p:nvSpPr>
          <p:spPr>
            <a:xfrm rot="19110470">
              <a:off x="13208952" y="3683045"/>
              <a:ext cx="450501" cy="303775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90A8555-B732-973F-05A0-78A0BDD83B4C}"/>
                </a:ext>
              </a:extLst>
            </p:cNvPr>
            <p:cNvSpPr/>
            <p:nvPr/>
          </p:nvSpPr>
          <p:spPr>
            <a:xfrm rot="1937027">
              <a:off x="13980101" y="3711795"/>
              <a:ext cx="476301" cy="305010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5" name="Dodecagon 24">
              <a:extLst>
                <a:ext uri="{FF2B5EF4-FFF2-40B4-BE49-F238E27FC236}">
                  <a16:creationId xmlns:a16="http://schemas.microsoft.com/office/drawing/2014/main" id="{050548AF-E8EC-0D75-CBFE-3CC7BEEB7342}"/>
                </a:ext>
              </a:extLst>
            </p:cNvPr>
            <p:cNvSpPr/>
            <p:nvPr/>
          </p:nvSpPr>
          <p:spPr>
            <a:xfrm rot="10800000" flipV="1">
              <a:off x="10144289" y="4265459"/>
              <a:ext cx="1108811" cy="1107996"/>
            </a:xfrm>
            <a:prstGeom prst="dodecagon">
              <a:avLst/>
            </a:prstGeom>
            <a:solidFill>
              <a:srgbClr val="004C5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/>
                <a:t>v1</a:t>
              </a:r>
              <a:endParaRPr lang="he-IL" sz="4000" b="1" dirty="0"/>
            </a:p>
          </p:txBody>
        </p:sp>
        <p:sp>
          <p:nvSpPr>
            <p:cNvPr id="26" name="Dodecagon 25">
              <a:extLst>
                <a:ext uri="{FF2B5EF4-FFF2-40B4-BE49-F238E27FC236}">
                  <a16:creationId xmlns:a16="http://schemas.microsoft.com/office/drawing/2014/main" id="{D0FA3250-BEC7-1A82-10C3-CBD1BA2F6E73}"/>
                </a:ext>
              </a:extLst>
            </p:cNvPr>
            <p:cNvSpPr/>
            <p:nvPr/>
          </p:nvSpPr>
          <p:spPr>
            <a:xfrm rot="10800000" flipV="1">
              <a:off x="13227121" y="4278223"/>
              <a:ext cx="1108811" cy="1107996"/>
            </a:xfrm>
            <a:prstGeom prst="dodecagon">
              <a:avLst/>
            </a:prstGeom>
            <a:solidFill>
              <a:srgbClr val="004C5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/>
                <a:t>v2</a:t>
              </a:r>
              <a:endParaRPr lang="he-IL" sz="4000" b="1" dirty="0"/>
            </a:p>
          </p:txBody>
        </p:sp>
        <p:sp>
          <p:nvSpPr>
            <p:cNvPr id="27" name="Dodecagon 26">
              <a:extLst>
                <a:ext uri="{FF2B5EF4-FFF2-40B4-BE49-F238E27FC236}">
                  <a16:creationId xmlns:a16="http://schemas.microsoft.com/office/drawing/2014/main" id="{454E06C6-B051-DDF4-F1F6-E94498205964}"/>
                </a:ext>
              </a:extLst>
            </p:cNvPr>
            <p:cNvSpPr/>
            <p:nvPr/>
          </p:nvSpPr>
          <p:spPr>
            <a:xfrm rot="10800000" flipV="1">
              <a:off x="16258608" y="4245962"/>
              <a:ext cx="1108811" cy="1107996"/>
            </a:xfrm>
            <a:prstGeom prst="dodecagon">
              <a:avLst/>
            </a:prstGeom>
            <a:solidFill>
              <a:srgbClr val="004C5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/>
                <a:t>v3</a:t>
              </a:r>
              <a:endParaRPr lang="he-IL" sz="4000" b="1" dirty="0"/>
            </a:p>
          </p:txBody>
        </p:sp>
        <p:sp>
          <p:nvSpPr>
            <p:cNvPr id="29" name="Dodecagon 28">
              <a:extLst>
                <a:ext uri="{FF2B5EF4-FFF2-40B4-BE49-F238E27FC236}">
                  <a16:creationId xmlns:a16="http://schemas.microsoft.com/office/drawing/2014/main" id="{F6795277-D28A-766B-C046-9669B428B343}"/>
                </a:ext>
              </a:extLst>
            </p:cNvPr>
            <p:cNvSpPr/>
            <p:nvPr/>
          </p:nvSpPr>
          <p:spPr>
            <a:xfrm rot="10800000" flipV="1">
              <a:off x="11774439" y="8016610"/>
              <a:ext cx="1108811" cy="1107996"/>
            </a:xfrm>
            <a:prstGeom prst="dodecagon">
              <a:avLst/>
            </a:prstGeom>
            <a:solidFill>
              <a:srgbClr val="004C5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/>
                <a:t>v4</a:t>
              </a:r>
              <a:endParaRPr lang="he-IL" sz="4000" b="1" dirty="0"/>
            </a:p>
          </p:txBody>
        </p:sp>
        <p:sp>
          <p:nvSpPr>
            <p:cNvPr id="31" name="Dodecagon 30">
              <a:extLst>
                <a:ext uri="{FF2B5EF4-FFF2-40B4-BE49-F238E27FC236}">
                  <a16:creationId xmlns:a16="http://schemas.microsoft.com/office/drawing/2014/main" id="{C99A8235-052D-86EB-D4DB-00DA0671D880}"/>
                </a:ext>
              </a:extLst>
            </p:cNvPr>
            <p:cNvSpPr/>
            <p:nvPr/>
          </p:nvSpPr>
          <p:spPr>
            <a:xfrm rot="10800000" flipV="1">
              <a:off x="15129551" y="7976237"/>
              <a:ext cx="1108811" cy="1107996"/>
            </a:xfrm>
            <a:prstGeom prst="dodecagon">
              <a:avLst/>
            </a:prstGeom>
            <a:solidFill>
              <a:srgbClr val="004C5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/>
                <a:t>v5</a:t>
              </a:r>
              <a:endParaRPr lang="he-IL" sz="4000" b="1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F32C04B-EF4D-55CD-DAFF-91845E922AB7}"/>
                </a:ext>
              </a:extLst>
            </p:cNvPr>
            <p:cNvSpPr/>
            <p:nvPr/>
          </p:nvSpPr>
          <p:spPr>
            <a:xfrm rot="19110470">
              <a:off x="15709374" y="3760373"/>
              <a:ext cx="1134984" cy="390413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1757C15F-1CB3-A8BD-C7F8-0F3657CE1040}"/>
                </a:ext>
              </a:extLst>
            </p:cNvPr>
            <p:cNvSpPr/>
            <p:nvPr/>
          </p:nvSpPr>
          <p:spPr>
            <a:xfrm rot="1937027">
              <a:off x="17134365" y="3807045"/>
              <a:ext cx="573002" cy="284596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95C4E902-346F-23BA-F786-9FFA6D69590E}"/>
                </a:ext>
              </a:extLst>
            </p:cNvPr>
            <p:cNvSpPr/>
            <p:nvPr/>
          </p:nvSpPr>
          <p:spPr>
            <a:xfrm rot="19110470">
              <a:off x="12482227" y="7182737"/>
              <a:ext cx="1134984" cy="390413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F086243D-6A86-85DF-6F49-A0992C041249}"/>
                </a:ext>
              </a:extLst>
            </p:cNvPr>
            <p:cNvSpPr/>
            <p:nvPr/>
          </p:nvSpPr>
          <p:spPr>
            <a:xfrm rot="1937027">
              <a:off x="10781438" y="7252100"/>
              <a:ext cx="1296620" cy="416179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85F02D2D-C41D-068B-4CC3-33E5E80F320B}"/>
                </a:ext>
              </a:extLst>
            </p:cNvPr>
            <p:cNvSpPr/>
            <p:nvPr/>
          </p:nvSpPr>
          <p:spPr>
            <a:xfrm rot="1937027">
              <a:off x="14538252" y="7355890"/>
              <a:ext cx="1057468" cy="402189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E3E21EA3-6223-9C7C-0B64-0782E4743F6E}"/>
                </a:ext>
              </a:extLst>
            </p:cNvPr>
            <p:cNvSpPr/>
            <p:nvPr/>
          </p:nvSpPr>
          <p:spPr>
            <a:xfrm rot="1937027">
              <a:off x="15719518" y="7349743"/>
              <a:ext cx="1057468" cy="402189"/>
            </a:xfrm>
            <a:prstGeom prst="rightArrow">
              <a:avLst>
                <a:gd name="adj1" fmla="val 50000"/>
                <a:gd name="adj2" fmla="val 66336"/>
              </a:avLst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A52324-6D39-37E1-7D98-F8F6741D6340}"/>
                </a:ext>
              </a:extLst>
            </p:cNvPr>
            <p:cNvGrpSpPr/>
            <p:nvPr/>
          </p:nvGrpSpPr>
          <p:grpSpPr>
            <a:xfrm>
              <a:off x="12610964" y="2988625"/>
              <a:ext cx="5361856" cy="397869"/>
              <a:chOff x="12153671" y="2823748"/>
              <a:chExt cx="5914787" cy="40750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28AC0A4-9C96-A6DE-5BF8-08F939BB8DDA}"/>
                  </a:ext>
                </a:extLst>
              </p:cNvPr>
              <p:cNvSpPr/>
              <p:nvPr/>
            </p:nvSpPr>
            <p:spPr>
              <a:xfrm>
                <a:off x="12153671" y="2823748"/>
                <a:ext cx="1217746" cy="3938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Miss Non</a:t>
                </a:r>
                <a:endParaRPr lang="he-IL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A7B33901-BD7E-5F50-3D69-BEBFB8D9EDA6}"/>
                  </a:ext>
                </a:extLst>
              </p:cNvPr>
              <p:cNvSpPr/>
              <p:nvPr/>
            </p:nvSpPr>
            <p:spPr>
              <a:xfrm>
                <a:off x="13507488" y="2827718"/>
                <a:ext cx="1217746" cy="3938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Miss anti</a:t>
                </a:r>
                <a:endParaRPr lang="he-IL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70C3A63-D7FD-7A08-3769-B72723B522E2}"/>
                  </a:ext>
                </a:extLst>
              </p:cNvPr>
              <p:cNvSpPr/>
              <p:nvPr/>
            </p:nvSpPr>
            <p:spPr>
              <a:xfrm>
                <a:off x="15496895" y="2833381"/>
                <a:ext cx="1217746" cy="3938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Miss Non</a:t>
                </a:r>
                <a:endParaRPr lang="he-IL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856542A-1E1D-B7F5-BA16-EC738FF38C79}"/>
                  </a:ext>
                </a:extLst>
              </p:cNvPr>
              <p:cNvSpPr/>
              <p:nvPr/>
            </p:nvSpPr>
            <p:spPr>
              <a:xfrm>
                <a:off x="16850712" y="2837351"/>
                <a:ext cx="1217746" cy="3938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Miss anti</a:t>
                </a:r>
                <a:endParaRPr lang="he-IL" dirty="0"/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46828DB-1663-5F6C-7A78-32C4EFB87DFB}"/>
                </a:ext>
              </a:extLst>
            </p:cNvPr>
            <p:cNvSpPr/>
            <p:nvPr/>
          </p:nvSpPr>
          <p:spPr>
            <a:xfrm>
              <a:off x="11051164" y="6269181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Non</a:t>
              </a:r>
              <a:endParaRPr lang="he-IL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BE7A5AA-0F93-B110-A1B7-2A9D162BE49D}"/>
                </a:ext>
              </a:extLst>
            </p:cNvPr>
            <p:cNvSpPr/>
            <p:nvPr/>
          </p:nvSpPr>
          <p:spPr>
            <a:xfrm>
              <a:off x="12278422" y="6273057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anti</a:t>
              </a:r>
              <a:endParaRPr lang="he-IL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6391A6E-88AA-91EA-6271-1F07812C40F9}"/>
                </a:ext>
              </a:extLst>
            </p:cNvPr>
            <p:cNvSpPr/>
            <p:nvPr/>
          </p:nvSpPr>
          <p:spPr>
            <a:xfrm>
              <a:off x="14427258" y="6262914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Non</a:t>
              </a:r>
              <a:endParaRPr lang="he-IL" dirty="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1EF02A2-CF1F-350F-BF29-9A1C37D4576A}"/>
                </a:ext>
              </a:extLst>
            </p:cNvPr>
            <p:cNvSpPr/>
            <p:nvPr/>
          </p:nvSpPr>
          <p:spPr>
            <a:xfrm>
              <a:off x="15654516" y="6266790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anti</a:t>
              </a:r>
              <a:endParaRPr lang="he-IL" dirty="0"/>
            </a:p>
          </p:txBody>
        </p: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2B542130-362F-E585-4231-3494213947BD}"/>
                </a:ext>
              </a:extLst>
            </p:cNvPr>
            <p:cNvSpPr txBox="1"/>
            <p:nvPr/>
          </p:nvSpPr>
          <p:spPr>
            <a:xfrm>
              <a:off x="9590199" y="2545986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46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D097D2F-470B-16A7-6403-77B5E77BD9EB}"/>
                </a:ext>
              </a:extLst>
            </p:cNvPr>
            <p:cNvSpPr/>
            <p:nvPr/>
          </p:nvSpPr>
          <p:spPr>
            <a:xfrm>
              <a:off x="9561636" y="2988625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Non</a:t>
              </a:r>
              <a:endParaRPr lang="he-IL" dirty="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601A0F3-D310-4B1B-BDB9-EBACF77D5C2C}"/>
                </a:ext>
              </a:extLst>
            </p:cNvPr>
            <p:cNvSpPr/>
            <p:nvPr/>
          </p:nvSpPr>
          <p:spPr>
            <a:xfrm>
              <a:off x="10788894" y="2992501"/>
              <a:ext cx="1103908" cy="38458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Miss anti</a:t>
              </a:r>
              <a:endParaRPr lang="he-IL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8C57B76C-0555-E793-6B1F-B69F27A23625}"/>
                </a:ext>
              </a:extLst>
            </p:cNvPr>
            <p:cNvSpPr txBox="1"/>
            <p:nvPr/>
          </p:nvSpPr>
          <p:spPr>
            <a:xfrm>
              <a:off x="10770514" y="2551470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108</a:t>
              </a:r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CB74F3B2-772C-5F78-5493-7CBD35BC98B0}"/>
                </a:ext>
              </a:extLst>
            </p:cNvPr>
            <p:cNvSpPr txBox="1"/>
            <p:nvPr/>
          </p:nvSpPr>
          <p:spPr>
            <a:xfrm>
              <a:off x="12671319" y="2581797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55</a:t>
              </a:r>
            </a:p>
          </p:txBody>
        </p:sp>
        <p:sp>
          <p:nvSpPr>
            <p:cNvPr id="67" name="TextBox 11">
              <a:extLst>
                <a:ext uri="{FF2B5EF4-FFF2-40B4-BE49-F238E27FC236}">
                  <a16:creationId xmlns:a16="http://schemas.microsoft.com/office/drawing/2014/main" id="{A120D269-95A4-0A7E-4F0D-5AE05EFB4DB6}"/>
                </a:ext>
              </a:extLst>
            </p:cNvPr>
            <p:cNvSpPr txBox="1"/>
            <p:nvPr/>
          </p:nvSpPr>
          <p:spPr>
            <a:xfrm>
              <a:off x="13851634" y="2587281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99</a:t>
              </a:r>
            </a:p>
          </p:txBody>
        </p:sp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30559A22-9E5B-3022-B192-4B7AF76639A1}"/>
                </a:ext>
              </a:extLst>
            </p:cNvPr>
            <p:cNvSpPr txBox="1"/>
            <p:nvPr/>
          </p:nvSpPr>
          <p:spPr>
            <a:xfrm>
              <a:off x="15695159" y="2603303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177</a:t>
              </a:r>
            </a:p>
          </p:txBody>
        </p: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8C689534-DCA0-B7D9-857C-682D87A9F157}"/>
                </a:ext>
              </a:extLst>
            </p:cNvPr>
            <p:cNvSpPr txBox="1"/>
            <p:nvPr/>
          </p:nvSpPr>
          <p:spPr>
            <a:xfrm>
              <a:off x="16875474" y="2608787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65</a:t>
              </a:r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4BDB1BD7-829F-6A16-8D67-CB16C211FCB1}"/>
                </a:ext>
              </a:extLst>
            </p:cNvPr>
            <p:cNvSpPr txBox="1"/>
            <p:nvPr/>
          </p:nvSpPr>
          <p:spPr>
            <a:xfrm>
              <a:off x="11098107" y="5850489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68</a:t>
              </a:r>
            </a:p>
          </p:txBody>
        </p:sp>
        <p:sp>
          <p:nvSpPr>
            <p:cNvPr id="71" name="TextBox 11">
              <a:extLst>
                <a:ext uri="{FF2B5EF4-FFF2-40B4-BE49-F238E27FC236}">
                  <a16:creationId xmlns:a16="http://schemas.microsoft.com/office/drawing/2014/main" id="{06A82FA9-853A-CCB2-3CA0-F9E85DDEFF39}"/>
                </a:ext>
              </a:extLst>
            </p:cNvPr>
            <p:cNvSpPr txBox="1"/>
            <p:nvPr/>
          </p:nvSpPr>
          <p:spPr>
            <a:xfrm>
              <a:off x="12278422" y="5855973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127</a:t>
              </a:r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8D2AE0B0-4A8A-3E79-7E6B-1C0C610884D3}"/>
                </a:ext>
              </a:extLst>
            </p:cNvPr>
            <p:cNvSpPr txBox="1"/>
            <p:nvPr/>
          </p:nvSpPr>
          <p:spPr>
            <a:xfrm>
              <a:off x="14441077" y="5886445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53</a:t>
              </a:r>
            </a:p>
          </p:txBody>
        </p:sp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3A1F71EF-4B33-E94B-7538-1A1A4A98A6A0}"/>
                </a:ext>
              </a:extLst>
            </p:cNvPr>
            <p:cNvSpPr txBox="1"/>
            <p:nvPr/>
          </p:nvSpPr>
          <p:spPr>
            <a:xfrm>
              <a:off x="15621392" y="5891929"/>
              <a:ext cx="1096098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/>
                  <a:sym typeface="Montserrat"/>
                </a:rPr>
                <a:t>76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17A6E8E-6218-0B90-922A-6F61132D4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2446" y="3195968"/>
            <a:ext cx="9282282" cy="4086891"/>
          </a:xfrm>
          <a:prstGeom prst="rect">
            <a:avLst/>
          </a:prstGeom>
        </p:spPr>
      </p:pic>
      <p:sp>
        <p:nvSpPr>
          <p:cNvPr id="53" name="TextBox 34">
            <a:extLst>
              <a:ext uri="{FF2B5EF4-FFF2-40B4-BE49-F238E27FC236}">
                <a16:creationId xmlns:a16="http://schemas.microsoft.com/office/drawing/2014/main" id="{387CA88E-D60C-885A-961D-13E5D801F42F}"/>
              </a:ext>
            </a:extLst>
          </p:cNvPr>
          <p:cNvSpPr txBox="1"/>
          <p:nvPr/>
        </p:nvSpPr>
        <p:spPr>
          <a:xfrm>
            <a:off x="9667246" y="2375868"/>
            <a:ext cx="7533001" cy="765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86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  <a:rtl/>
              </a:rPr>
              <a:t>Model Configuration Comparison</a:t>
            </a:r>
            <a:endParaRPr lang="he-IL" sz="3200" b="1" dirty="0">
              <a:solidFill>
                <a:srgbClr val="04E1F9"/>
              </a:solidFill>
              <a:latin typeface="Montaser Arabic Ultra-Bold"/>
              <a:ea typeface="Montaser Arabic Ultra-Bold"/>
              <a:cs typeface="Montaser Arabic Ultra-Bold"/>
              <a:sym typeface="Montaser Arabic Ultra-Bold"/>
              <a:rtl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B4873702-0A20-2158-70E5-DAB7813A46B0}"/>
              </a:ext>
            </a:extLst>
          </p:cNvPr>
          <p:cNvSpPr/>
          <p:nvPr/>
        </p:nvSpPr>
        <p:spPr>
          <a:xfrm>
            <a:off x="1286303" y="4406245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03E956D7-91EE-470F-3CBE-3B59208CDBA2}"/>
              </a:ext>
            </a:extLst>
          </p:cNvPr>
          <p:cNvSpPr/>
          <p:nvPr/>
        </p:nvSpPr>
        <p:spPr>
          <a:xfrm>
            <a:off x="1454960" y="2357376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73950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B06EB-1F28-24BA-BA37-B67D233F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763EFA-5791-D30E-ABA0-1B399F335B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1AF215-45A6-5967-90AF-996D08C294F1}"/>
              </a:ext>
            </a:extLst>
          </p:cNvPr>
          <p:cNvGrpSpPr/>
          <p:nvPr/>
        </p:nvGrpSpPr>
        <p:grpSpPr>
          <a:xfrm>
            <a:off x="576142" y="2185467"/>
            <a:ext cx="7298788" cy="586480"/>
            <a:chOff x="0" y="0"/>
            <a:chExt cx="5057675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F1491B-975D-0D7E-C568-133FB133FC9B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45093D8-6A37-9102-03C6-AEB99443B2B2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7564A5B-17A4-B311-50EB-427E71069C5D}"/>
              </a:ext>
            </a:extLst>
          </p:cNvPr>
          <p:cNvGrpSpPr/>
          <p:nvPr/>
        </p:nvGrpSpPr>
        <p:grpSpPr>
          <a:xfrm>
            <a:off x="576142" y="4107959"/>
            <a:ext cx="7298788" cy="586480"/>
            <a:chOff x="0" y="0"/>
            <a:chExt cx="505767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23AE70-5648-F53C-8B80-E31A37404B55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3354DD3-A705-E084-4E00-39B592C9E277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8C236AE4-493C-8AC3-96DB-58A97A8128A6}"/>
              </a:ext>
            </a:extLst>
          </p:cNvPr>
          <p:cNvSpPr/>
          <p:nvPr/>
        </p:nvSpPr>
        <p:spPr>
          <a:xfrm>
            <a:off x="784614" y="232141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4E740AE-BDC4-B8DC-8ECB-A45AF967106B}"/>
              </a:ext>
            </a:extLst>
          </p:cNvPr>
          <p:cNvSpPr/>
          <p:nvPr/>
        </p:nvSpPr>
        <p:spPr>
          <a:xfrm>
            <a:off x="784614" y="426242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12B8946-241F-A5DD-724E-78B8707710A1}"/>
              </a:ext>
            </a:extLst>
          </p:cNvPr>
          <p:cNvSpPr/>
          <p:nvPr/>
        </p:nvSpPr>
        <p:spPr>
          <a:xfrm>
            <a:off x="-1496916" y="879863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EDB9EBE-928C-A645-ABAB-DCBC49AA0DF8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95518E-34FC-0642-FD58-3154CDB90AB7}"/>
              </a:ext>
            </a:extLst>
          </p:cNvPr>
          <p:cNvSpPr txBox="1"/>
          <p:nvPr/>
        </p:nvSpPr>
        <p:spPr>
          <a:xfrm>
            <a:off x="649687" y="1080141"/>
            <a:ext cx="7122354" cy="1703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Conclusion</a:t>
            </a:r>
          </a:p>
          <a:p>
            <a:pPr>
              <a:lnSpc>
                <a:spcPts val="6864"/>
              </a:lnSpc>
              <a:spcBef>
                <a:spcPct val="0"/>
              </a:spcBef>
            </a:pPr>
            <a:endParaRPr lang="en-US" sz="4903" b="1" dirty="0">
              <a:solidFill>
                <a:srgbClr val="FFFFFF"/>
              </a:solidFill>
              <a:latin typeface="Montaser Arabic Ultra-Bold"/>
              <a:cs typeface="Montaser Arabic Ultra-Bold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897CB54-2E3A-2866-37C2-37F5881E7E8A}"/>
              </a:ext>
            </a:extLst>
          </p:cNvPr>
          <p:cNvSpPr/>
          <p:nvPr/>
        </p:nvSpPr>
        <p:spPr>
          <a:xfrm>
            <a:off x="24743" y="1526122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ED1771C-983F-A545-4FFD-95DB62362307}"/>
              </a:ext>
            </a:extLst>
          </p:cNvPr>
          <p:cNvSpPr txBox="1"/>
          <p:nvPr/>
        </p:nvSpPr>
        <p:spPr>
          <a:xfrm>
            <a:off x="1235072" y="2317989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Hypothesis Outcome: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A6615BE-6466-8D2A-AD57-4BE44CC4737A}"/>
              </a:ext>
            </a:extLst>
          </p:cNvPr>
          <p:cNvSpPr txBox="1"/>
          <p:nvPr/>
        </p:nvSpPr>
        <p:spPr>
          <a:xfrm>
            <a:off x="1247362" y="4229014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Key Takeaways: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B0420B44-F864-C0E8-3433-335EBC63C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751C04A2-15D3-0E34-E235-7B0FCC23634C}"/>
              </a:ext>
            </a:extLst>
          </p:cNvPr>
          <p:cNvSpPr txBox="1"/>
          <p:nvPr/>
        </p:nvSpPr>
        <p:spPr>
          <a:xfrm>
            <a:off x="685801" y="2897228"/>
            <a:ext cx="8153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Using advanced NLP models (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) with careful preprocessing and addressing class imbalance indeed boosted performance.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B44C70F6-A13C-8D78-2B45-959F9B485643}"/>
              </a:ext>
            </a:extLst>
          </p:cNvPr>
          <p:cNvSpPr txBox="1"/>
          <p:nvPr/>
        </p:nvSpPr>
        <p:spPr>
          <a:xfrm>
            <a:off x="685800" y="4810124"/>
            <a:ext cx="101346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Oversampling effectively balanced the dataset, improving recall for the minority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Fine-tuning hyperparameters (mainly batch size).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Keeping punctuation and chars like ‘?’, ‘!’ can help for better results.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7639F283-4C99-3750-93C4-0275C60300CD}"/>
              </a:ext>
            </a:extLst>
          </p:cNvPr>
          <p:cNvGrpSpPr/>
          <p:nvPr/>
        </p:nvGrpSpPr>
        <p:grpSpPr>
          <a:xfrm>
            <a:off x="616587" y="6819900"/>
            <a:ext cx="7298788" cy="586480"/>
            <a:chOff x="0" y="0"/>
            <a:chExt cx="5057675" cy="4064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5A7A3A95-75E2-B201-8ECE-446AF3D50A04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68A5239D-135C-D0C5-52EF-2066B533139C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A7884D55-4CF8-8C59-5699-E4AFFFCE61B9}"/>
              </a:ext>
            </a:extLst>
          </p:cNvPr>
          <p:cNvSpPr/>
          <p:nvPr/>
        </p:nvSpPr>
        <p:spPr>
          <a:xfrm>
            <a:off x="825059" y="6992880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id="{9A52C0A8-68B0-69A9-313F-90E8DE80246B}"/>
              </a:ext>
            </a:extLst>
          </p:cNvPr>
          <p:cNvSpPr/>
          <p:nvPr/>
        </p:nvSpPr>
        <p:spPr>
          <a:xfrm>
            <a:off x="3136637" y="6983146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CE57CCA7-89AC-6F89-0704-BF49EABBBA01}"/>
              </a:ext>
            </a:extLst>
          </p:cNvPr>
          <p:cNvSpPr txBox="1"/>
          <p:nvPr/>
        </p:nvSpPr>
        <p:spPr>
          <a:xfrm>
            <a:off x="1290188" y="6941523"/>
            <a:ext cx="668341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Future Work: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D634D391-CD3F-9605-F10A-B67C32C9CE94}"/>
              </a:ext>
            </a:extLst>
          </p:cNvPr>
          <p:cNvSpPr txBox="1"/>
          <p:nvPr/>
        </p:nvSpPr>
        <p:spPr>
          <a:xfrm>
            <a:off x="740917" y="7499093"/>
            <a:ext cx="957858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Collect more varied antisemitic examples to cover slang, code words,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Experiment with data augmentation (e.g., back-translation).</a:t>
            </a:r>
          </a:p>
          <a:p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grpSp>
        <p:nvGrpSpPr>
          <p:cNvPr id="9" name="Group 12">
            <a:extLst>
              <a:ext uri="{FF2B5EF4-FFF2-40B4-BE49-F238E27FC236}">
                <a16:creationId xmlns:a16="http://schemas.microsoft.com/office/drawing/2014/main" id="{D8AF6613-1678-D36A-3B44-8ABED7A5E71A}"/>
              </a:ext>
            </a:extLst>
          </p:cNvPr>
          <p:cNvGrpSpPr/>
          <p:nvPr/>
        </p:nvGrpSpPr>
        <p:grpSpPr>
          <a:xfrm>
            <a:off x="11197630" y="-615640"/>
            <a:ext cx="7298788" cy="5633875"/>
            <a:chOff x="0" y="0"/>
            <a:chExt cx="1130773" cy="872835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3F0904A-C908-FC0D-987A-EC26506C52CA}"/>
                </a:ext>
              </a:extLst>
            </p:cNvPr>
            <p:cNvSpPr/>
            <p:nvPr/>
          </p:nvSpPr>
          <p:spPr>
            <a:xfrm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9">
                <a:alphaModFix amt="50000"/>
              </a:blip>
              <a:stretch>
                <a:fillRect l="-16784" r="-2044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AF253713-C8E2-5316-B2F7-C431A0D328B2}"/>
              </a:ext>
            </a:extLst>
          </p:cNvPr>
          <p:cNvGrpSpPr/>
          <p:nvPr/>
        </p:nvGrpSpPr>
        <p:grpSpPr>
          <a:xfrm>
            <a:off x="11197630" y="5334119"/>
            <a:ext cx="7298788" cy="5633875"/>
            <a:chOff x="0" y="0"/>
            <a:chExt cx="1130773" cy="872835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14AD183-FF87-8F58-37DE-2D7278B181A2}"/>
                </a:ext>
              </a:extLst>
            </p:cNvPr>
            <p:cNvSpPr/>
            <p:nvPr/>
          </p:nvSpPr>
          <p:spPr>
            <a:xfrm flipH="1"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1092588" y="0"/>
                  </a:moveTo>
                  <a:lnTo>
                    <a:pt x="38186" y="0"/>
                  </a:lnTo>
                  <a:cubicBezTo>
                    <a:pt x="17096" y="0"/>
                    <a:pt x="0" y="17096"/>
                    <a:pt x="0" y="38186"/>
                  </a:cubicBezTo>
                  <a:lnTo>
                    <a:pt x="0" y="834649"/>
                  </a:lnTo>
                  <a:cubicBezTo>
                    <a:pt x="0" y="855738"/>
                    <a:pt x="17096" y="872835"/>
                    <a:pt x="38186" y="872835"/>
                  </a:cubicBezTo>
                  <a:lnTo>
                    <a:pt x="1092588" y="872835"/>
                  </a:lnTo>
                  <a:cubicBezTo>
                    <a:pt x="1113677" y="872835"/>
                    <a:pt x="1130773" y="855738"/>
                    <a:pt x="1130773" y="834649"/>
                  </a:cubicBezTo>
                  <a:lnTo>
                    <a:pt x="1130773" y="38186"/>
                  </a:lnTo>
                  <a:cubicBezTo>
                    <a:pt x="1130773" y="17096"/>
                    <a:pt x="1113677" y="0"/>
                    <a:pt x="1092588" y="0"/>
                  </a:cubicBezTo>
                  <a:close/>
                </a:path>
              </a:pathLst>
            </a:custGeom>
            <a:blipFill>
              <a:blip r:embed="rId10">
                <a:alphaModFix amt="50000"/>
              </a:blip>
              <a:stretch>
                <a:fillRect l="-7819" r="-781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55815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461" t="-15029" b="-18174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071988" cy="10287000"/>
            <a:chOff x="0" y="0"/>
            <a:chExt cx="317945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9454" cy="2709333"/>
            </a:xfrm>
            <a:custGeom>
              <a:avLst/>
              <a:gdLst/>
              <a:ahLst/>
              <a:cxnLst/>
              <a:rect l="l" t="t" r="r" b="b"/>
              <a:pathLst>
                <a:path w="3179454" h="2709333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143000" y="4346932"/>
            <a:ext cx="9382804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9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7033327" y="449580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7537F711-37CD-2B6E-4EEE-697BA001C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11" name="Freeform 21">
            <a:extLst>
              <a:ext uri="{FF2B5EF4-FFF2-40B4-BE49-F238E27FC236}">
                <a16:creationId xmlns:a16="http://schemas.microsoft.com/office/drawing/2014/main" id="{0EBA52E1-359E-C719-D0C4-E298769293B5}"/>
              </a:ext>
            </a:extLst>
          </p:cNvPr>
          <p:cNvSpPr/>
          <p:nvPr/>
        </p:nvSpPr>
        <p:spPr>
          <a:xfrm>
            <a:off x="1887595" y="5663151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2474422" y="408464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0875720" y="2261248"/>
            <a:ext cx="5787173" cy="4969108"/>
            <a:chOff x="0" y="0"/>
            <a:chExt cx="896585" cy="7698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6585" cy="769845"/>
            </a:xfrm>
            <a:custGeom>
              <a:avLst/>
              <a:gdLst/>
              <a:ahLst/>
              <a:cxnLst/>
              <a:rect l="l" t="t" r="r" b="b"/>
              <a:pathLst>
                <a:path w="896585" h="769845">
                  <a:moveTo>
                    <a:pt x="74915" y="0"/>
                  </a:moveTo>
                  <a:lnTo>
                    <a:pt x="821669" y="0"/>
                  </a:lnTo>
                  <a:cubicBezTo>
                    <a:pt x="841538" y="0"/>
                    <a:pt x="860593" y="7893"/>
                    <a:pt x="874642" y="21942"/>
                  </a:cubicBezTo>
                  <a:cubicBezTo>
                    <a:pt x="888692" y="35992"/>
                    <a:pt x="896585" y="55046"/>
                    <a:pt x="896585" y="74915"/>
                  </a:cubicBezTo>
                  <a:lnTo>
                    <a:pt x="896585" y="694930"/>
                  </a:lnTo>
                  <a:cubicBezTo>
                    <a:pt x="896585" y="736304"/>
                    <a:pt x="863044" y="769845"/>
                    <a:pt x="821669" y="769845"/>
                  </a:cubicBezTo>
                  <a:lnTo>
                    <a:pt x="74915" y="769845"/>
                  </a:lnTo>
                  <a:cubicBezTo>
                    <a:pt x="33541" y="769845"/>
                    <a:pt x="0" y="736304"/>
                    <a:pt x="0" y="694930"/>
                  </a:cubicBezTo>
                  <a:lnTo>
                    <a:pt x="0" y="74915"/>
                  </a:lnTo>
                  <a:cubicBezTo>
                    <a:pt x="0" y="33541"/>
                    <a:pt x="33541" y="0"/>
                    <a:pt x="74915" y="0"/>
                  </a:cubicBezTo>
                  <a:close/>
                </a:path>
              </a:pathLst>
            </a:custGeom>
            <a:blipFill>
              <a:blip r:embed="rId5"/>
              <a:stretch>
                <a:fillRect l="-6120" r="-612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3836" y="5520309"/>
            <a:ext cx="4299005" cy="2983601"/>
            <a:chOff x="0" y="0"/>
            <a:chExt cx="999406" cy="69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406" cy="693609"/>
            </a:xfrm>
            <a:custGeom>
              <a:avLst/>
              <a:gdLst/>
              <a:ahLst/>
              <a:cxnLst/>
              <a:rect l="l" t="t" r="r" b="b"/>
              <a:pathLst>
                <a:path w="999406" h="693609">
                  <a:moveTo>
                    <a:pt x="100848" y="0"/>
                  </a:moveTo>
                  <a:lnTo>
                    <a:pt x="898558" y="0"/>
                  </a:lnTo>
                  <a:cubicBezTo>
                    <a:pt x="954255" y="0"/>
                    <a:pt x="999406" y="45151"/>
                    <a:pt x="999406" y="100848"/>
                  </a:cubicBezTo>
                  <a:lnTo>
                    <a:pt x="999406" y="592761"/>
                  </a:lnTo>
                  <a:cubicBezTo>
                    <a:pt x="999406" y="648458"/>
                    <a:pt x="954255" y="693609"/>
                    <a:pt x="898558" y="693609"/>
                  </a:cubicBezTo>
                  <a:lnTo>
                    <a:pt x="100848" y="693609"/>
                  </a:lnTo>
                  <a:cubicBezTo>
                    <a:pt x="45151" y="693609"/>
                    <a:pt x="0" y="648458"/>
                    <a:pt x="0" y="592761"/>
                  </a:cubicBezTo>
                  <a:lnTo>
                    <a:pt x="0" y="100848"/>
                  </a:lnTo>
                  <a:cubicBezTo>
                    <a:pt x="0" y="45151"/>
                    <a:pt x="45151" y="0"/>
                    <a:pt x="100848" y="0"/>
                  </a:cubicBezTo>
                  <a:close/>
                </a:path>
              </a:pathLst>
            </a:custGeom>
            <a:blipFill>
              <a:blip r:embed="rId6"/>
              <a:stretch>
                <a:fillRect l="-85367" t="-33359" b="-4458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19663" y="2126352"/>
            <a:ext cx="8414992" cy="8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4"/>
              </a:lnSpc>
              <a:spcBef>
                <a:spcPct val="0"/>
              </a:spcBef>
            </a:pPr>
            <a:r>
              <a:rPr lang="en-US" sz="4903" b="1">
                <a:solidFill>
                  <a:srgbClr val="FFFFFF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Table of 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799" y="3637184"/>
            <a:ext cx="6844592" cy="33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38" y="3543300"/>
            <a:ext cx="809360" cy="50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799" y="4372373"/>
            <a:ext cx="6844592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Problem Statement</a:t>
            </a:r>
            <a:r>
              <a:rPr lang="en-US" sz="2117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1438" y="4278489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0799" y="5104740"/>
            <a:ext cx="8685201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Dataset Description</a:t>
            </a:r>
            <a:endParaRPr lang="en-US" sz="2117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11438" y="5010855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0799" y="5837032"/>
            <a:ext cx="6844592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Preprocessing &amp; Feature Engineering</a:t>
            </a:r>
            <a:endParaRPr lang="en-US" sz="2117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11438" y="5743148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0799" y="6569399"/>
            <a:ext cx="8685201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ML Methods Used</a:t>
            </a:r>
            <a:endParaRPr lang="en-US" sz="2117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11438" y="6475514"/>
            <a:ext cx="809360" cy="5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285A05DF-A0B5-CADB-CE1F-F45627096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CB4B8E86-1D7F-7E61-C3B0-43B40A2AB3EF}"/>
              </a:ext>
            </a:extLst>
          </p:cNvPr>
          <p:cNvSpPr txBox="1"/>
          <p:nvPr/>
        </p:nvSpPr>
        <p:spPr>
          <a:xfrm>
            <a:off x="1220799" y="7232703"/>
            <a:ext cx="8685201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Results</a:t>
            </a:r>
            <a:endParaRPr lang="en-US" sz="2117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C9A2F614-6FAA-D9E2-AE6D-7DD8E9134009}"/>
              </a:ext>
            </a:extLst>
          </p:cNvPr>
          <p:cNvSpPr txBox="1"/>
          <p:nvPr/>
        </p:nvSpPr>
        <p:spPr>
          <a:xfrm>
            <a:off x="411438" y="7138818"/>
            <a:ext cx="809360" cy="4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5FB73DAD-D676-D1EE-7E48-5D658774CAB5}"/>
              </a:ext>
            </a:extLst>
          </p:cNvPr>
          <p:cNvSpPr txBox="1"/>
          <p:nvPr/>
        </p:nvSpPr>
        <p:spPr>
          <a:xfrm>
            <a:off x="1220799" y="7885758"/>
            <a:ext cx="8685201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2"/>
              </a:lnSpc>
            </a:pPr>
            <a:r>
              <a:rPr lang="en-US" sz="2117" dirty="0">
                <a:solidFill>
                  <a:srgbClr val="FFFFFF"/>
                </a:solidFill>
                <a:latin typeface="Montserrat"/>
              </a:rPr>
              <a:t>Conclusion</a:t>
            </a:r>
            <a:endParaRPr lang="en-US" sz="2117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E646B5BA-BA6A-EB01-16AC-C1DA70089335}"/>
              </a:ext>
            </a:extLst>
          </p:cNvPr>
          <p:cNvSpPr txBox="1"/>
          <p:nvPr/>
        </p:nvSpPr>
        <p:spPr>
          <a:xfrm>
            <a:off x="411438" y="7791873"/>
            <a:ext cx="809360" cy="4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C37A697B-2A6B-8067-C904-044539F0C33B}"/>
              </a:ext>
            </a:extLst>
          </p:cNvPr>
          <p:cNvSpPr/>
          <p:nvPr/>
        </p:nvSpPr>
        <p:spPr>
          <a:xfrm>
            <a:off x="411438" y="2554776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A55B-4A4F-5B62-3FD5-1C397E95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EE5C2-4C91-4C87-992E-D21C3A586976}"/>
              </a:ext>
            </a:extLst>
          </p:cNvPr>
          <p:cNvSpPr/>
          <p:nvPr/>
        </p:nvSpPr>
        <p:spPr>
          <a:xfrm>
            <a:off x="-7374" y="110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B47D10-C483-8F8C-021C-B85FD520BB2D}"/>
              </a:ext>
            </a:extLst>
          </p:cNvPr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4B20DB-B37A-6B71-191A-8F6F777CEE16}"/>
              </a:ext>
            </a:extLst>
          </p:cNvPr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6C18EBB-7706-2AFD-D4D5-BF0F910F9C6C}"/>
              </a:ext>
            </a:extLst>
          </p:cNvPr>
          <p:cNvSpPr/>
          <p:nvPr/>
        </p:nvSpPr>
        <p:spPr>
          <a:xfrm>
            <a:off x="12474422" y="4084647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4A562CA-40FD-1F23-D9B4-733FC1DCA915}"/>
              </a:ext>
            </a:extLst>
          </p:cNvPr>
          <p:cNvSpPr txBox="1"/>
          <p:nvPr/>
        </p:nvSpPr>
        <p:spPr>
          <a:xfrm>
            <a:off x="441786" y="1925268"/>
            <a:ext cx="8190938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  <a:sym typeface="Montserrat"/>
              </a:rPr>
              <a:t>Project Overview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E38B8361-5668-011B-67E7-21B4AC9FB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grpSp>
        <p:nvGrpSpPr>
          <p:cNvPr id="13" name="Group 17">
            <a:extLst>
              <a:ext uri="{FF2B5EF4-FFF2-40B4-BE49-F238E27FC236}">
                <a16:creationId xmlns:a16="http://schemas.microsoft.com/office/drawing/2014/main" id="{0CCFDB3A-C967-9A66-6EF8-CB76E3A1402B}"/>
              </a:ext>
            </a:extLst>
          </p:cNvPr>
          <p:cNvGrpSpPr/>
          <p:nvPr/>
        </p:nvGrpSpPr>
        <p:grpSpPr>
          <a:xfrm>
            <a:off x="11277600" y="2563333"/>
            <a:ext cx="5165425" cy="3357792"/>
            <a:chOff x="0" y="0"/>
            <a:chExt cx="1130773" cy="747681"/>
          </a:xfrm>
        </p:grpSpPr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17EBA71B-D039-6B2C-DE2F-C3EE1BCFD000}"/>
                </a:ext>
              </a:extLst>
            </p:cNvPr>
            <p:cNvSpPr/>
            <p:nvPr/>
          </p:nvSpPr>
          <p:spPr>
            <a:xfrm>
              <a:off x="0" y="0"/>
              <a:ext cx="1130773" cy="747681"/>
            </a:xfrm>
            <a:custGeom>
              <a:avLst/>
              <a:gdLst/>
              <a:ahLst/>
              <a:cxnLst/>
              <a:rect l="l" t="t" r="r" b="b"/>
              <a:pathLst>
                <a:path w="1130773" h="747681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9495"/>
                  </a:lnTo>
                  <a:cubicBezTo>
                    <a:pt x="1130773" y="730584"/>
                    <a:pt x="1113677" y="747681"/>
                    <a:pt x="1092588" y="747681"/>
                  </a:cubicBezTo>
                  <a:lnTo>
                    <a:pt x="38186" y="747681"/>
                  </a:lnTo>
                  <a:cubicBezTo>
                    <a:pt x="17096" y="747681"/>
                    <a:pt x="0" y="730584"/>
                    <a:pt x="0" y="709495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6"/>
              <a:stretch>
                <a:fillRect l="-19684" t="-11457" b="-9214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6" name="TextBox 11">
            <a:extLst>
              <a:ext uri="{FF2B5EF4-FFF2-40B4-BE49-F238E27FC236}">
                <a16:creationId xmlns:a16="http://schemas.microsoft.com/office/drawing/2014/main" id="{A2C67D71-8B8F-B436-499B-DBC5866145CC}"/>
              </a:ext>
            </a:extLst>
          </p:cNvPr>
          <p:cNvSpPr txBox="1"/>
          <p:nvPr/>
        </p:nvSpPr>
        <p:spPr>
          <a:xfrm>
            <a:off x="527145" y="3233854"/>
            <a:ext cx="9667576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"/>
              </a:rPr>
              <a:t>In this project, we built a machine learning model to identify antisemitic content in tweets. We experimented with different text preprocessing methods, sampling techniques, and model architectures to achieve the best performance.</a:t>
            </a:r>
            <a:r>
              <a:rPr lang="en-US" sz="40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B5756F4E-FA98-033D-42A0-1DC2BFCE69A0}"/>
              </a:ext>
            </a:extLst>
          </p:cNvPr>
          <p:cNvSpPr/>
          <p:nvPr/>
        </p:nvSpPr>
        <p:spPr>
          <a:xfrm>
            <a:off x="570519" y="2487409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1835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721330" y="2740019"/>
            <a:ext cx="4155470" cy="586480"/>
            <a:chOff x="0" y="0"/>
            <a:chExt cx="505767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330" y="4686300"/>
            <a:ext cx="4155470" cy="586480"/>
            <a:chOff x="0" y="0"/>
            <a:chExt cx="505767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6658" y="7029169"/>
            <a:ext cx="4155470" cy="586480"/>
            <a:chOff x="0" y="0"/>
            <a:chExt cx="5057675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29802" y="2875966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929802" y="484076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915130" y="720214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-1496916" y="879863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726246" y="1542769"/>
            <a:ext cx="7122354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Problem Statement</a:t>
            </a:r>
            <a:endParaRPr lang="en-US" sz="4903" b="1" dirty="0">
              <a:solidFill>
                <a:srgbClr val="FFFFFF"/>
              </a:solidFill>
              <a:latin typeface="Montaser Arabic Ultra-Bold"/>
              <a:cs typeface="Montaser Arabic Ultra-Bold"/>
              <a:sym typeface="Montserra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830988" y="2049488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/>
          <p:cNvSpPr txBox="1"/>
          <p:nvPr/>
        </p:nvSpPr>
        <p:spPr>
          <a:xfrm>
            <a:off x="1380260" y="2872541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What is the problem?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2550" y="4807355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Motivation: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0260" y="7150792"/>
            <a:ext cx="55497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Hypothesis:</a:t>
            </a: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C9F5A497-61AF-DEF1-21AB-729309C3C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3A40786F-35DF-3952-27D6-5E261EE2A1B3}"/>
              </a:ext>
            </a:extLst>
          </p:cNvPr>
          <p:cNvSpPr txBox="1"/>
          <p:nvPr/>
        </p:nvSpPr>
        <p:spPr>
          <a:xfrm>
            <a:off x="830989" y="3451780"/>
            <a:ext cx="124235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With the continuous rise of activity on social media like X (formerly Twitter), antisemitism has surged online. People post hateful views from the safety of their homes, fueling harmful content.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F72E404C-7840-0398-9BD1-CFFA1EB50FCD}"/>
              </a:ext>
            </a:extLst>
          </p:cNvPr>
          <p:cNvSpPr txBox="1"/>
          <p:nvPr/>
        </p:nvSpPr>
        <p:spPr>
          <a:xfrm>
            <a:off x="830988" y="5416138"/>
            <a:ext cx="1423030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As Jews, we strive to fight antisemitism, especially online, to reduce hateful expressions and protect individuals and communities from harm.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As computer science students, we have the skills to develop and implement technologies that combat hateful content, helping to create a safer online environment for everyone.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284167DA-DCD6-4C5F-24EE-38C40BB7AAEE}"/>
              </a:ext>
            </a:extLst>
          </p:cNvPr>
          <p:cNvSpPr txBox="1"/>
          <p:nvPr/>
        </p:nvSpPr>
        <p:spPr>
          <a:xfrm>
            <a:off x="830988" y="7693104"/>
            <a:ext cx="147138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By using advanced NLP models (like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), proper text cleaning,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    and addressing class imbalance, we can achieve high accuracy and a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    balanced recall/precision for the antisemitic class.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E1B0A53C-FF9B-F195-5277-B062A1243BAE}"/>
              </a:ext>
            </a:extLst>
          </p:cNvPr>
          <p:cNvSpPr/>
          <p:nvPr/>
        </p:nvSpPr>
        <p:spPr>
          <a:xfrm>
            <a:off x="914673" y="4831320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EE12580B-D9E7-FC13-DC2C-30F1BD806B23}"/>
              </a:ext>
            </a:extLst>
          </p:cNvPr>
          <p:cNvSpPr/>
          <p:nvPr/>
        </p:nvSpPr>
        <p:spPr>
          <a:xfrm>
            <a:off x="929802" y="7165088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9B44658B-A8FD-ECC9-E72B-494437343D85}"/>
              </a:ext>
            </a:extLst>
          </p:cNvPr>
          <p:cNvSpPr/>
          <p:nvPr/>
        </p:nvSpPr>
        <p:spPr>
          <a:xfrm>
            <a:off x="835630" y="2882478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574661" y="-287507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2126554" y="5559068"/>
            <a:ext cx="4495883" cy="3866459"/>
          </a:xfrm>
          <a:custGeom>
            <a:avLst/>
            <a:gdLst/>
            <a:ahLst/>
            <a:cxnLst/>
            <a:rect l="l" t="t" r="r" b="b"/>
            <a:pathLst>
              <a:path w="4495883" h="3866459">
                <a:moveTo>
                  <a:pt x="0" y="0"/>
                </a:moveTo>
                <a:lnTo>
                  <a:pt x="4495883" y="0"/>
                </a:lnTo>
                <a:lnTo>
                  <a:pt x="4495883" y="3866460"/>
                </a:lnTo>
                <a:lnTo>
                  <a:pt x="0" y="386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1489690" y="5310762"/>
            <a:ext cx="5769610" cy="2734917"/>
            <a:chOff x="0" y="0"/>
            <a:chExt cx="1021663" cy="4842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75143" y="0"/>
                  </a:moveTo>
                  <a:lnTo>
                    <a:pt x="946519" y="0"/>
                  </a:lnTo>
                  <a:cubicBezTo>
                    <a:pt x="988020" y="0"/>
                    <a:pt x="1021663" y="33643"/>
                    <a:pt x="1021663" y="75143"/>
                  </a:cubicBezTo>
                  <a:lnTo>
                    <a:pt x="1021663" y="409146"/>
                  </a:lnTo>
                  <a:cubicBezTo>
                    <a:pt x="1021663" y="429076"/>
                    <a:pt x="1013746" y="448189"/>
                    <a:pt x="999654" y="462281"/>
                  </a:cubicBezTo>
                  <a:cubicBezTo>
                    <a:pt x="985562" y="476373"/>
                    <a:pt x="966449" y="484290"/>
                    <a:pt x="946519" y="484290"/>
                  </a:cubicBezTo>
                  <a:lnTo>
                    <a:pt x="75143" y="484290"/>
                  </a:lnTo>
                  <a:cubicBezTo>
                    <a:pt x="55214" y="484290"/>
                    <a:pt x="36101" y="476373"/>
                    <a:pt x="22009" y="462281"/>
                  </a:cubicBezTo>
                  <a:cubicBezTo>
                    <a:pt x="7917" y="448189"/>
                    <a:pt x="0" y="429076"/>
                    <a:pt x="0" y="409146"/>
                  </a:cubicBezTo>
                  <a:lnTo>
                    <a:pt x="0" y="75143"/>
                  </a:lnTo>
                  <a:cubicBezTo>
                    <a:pt x="0" y="55214"/>
                    <a:pt x="7917" y="36101"/>
                    <a:pt x="22009" y="22009"/>
                  </a:cubicBezTo>
                  <a:cubicBezTo>
                    <a:pt x="36101" y="7917"/>
                    <a:pt x="55214" y="0"/>
                    <a:pt x="75143" y="0"/>
                  </a:cubicBezTo>
                  <a:close/>
                </a:path>
              </a:pathLst>
            </a:custGeom>
            <a:blipFill>
              <a:blip r:embed="rId5"/>
              <a:stretch>
                <a:fillRect t="-21463" b="-2146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89690" y="2381117"/>
            <a:ext cx="5769610" cy="2734917"/>
            <a:chOff x="0" y="0"/>
            <a:chExt cx="1021663" cy="484290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1021663" cy="484290"/>
            </a:xfrm>
            <a:custGeom>
              <a:avLst/>
              <a:gdLst/>
              <a:ahLst/>
              <a:cxnLst/>
              <a:rect l="l" t="t" r="r" b="b"/>
              <a:pathLst>
                <a:path w="1021663" h="484290">
                  <a:moveTo>
                    <a:pt x="946519" y="0"/>
                  </a:moveTo>
                  <a:lnTo>
                    <a:pt x="75143" y="0"/>
                  </a:lnTo>
                  <a:cubicBezTo>
                    <a:pt x="33643" y="0"/>
                    <a:pt x="0" y="33643"/>
                    <a:pt x="0" y="75143"/>
                  </a:cubicBezTo>
                  <a:lnTo>
                    <a:pt x="0" y="409146"/>
                  </a:lnTo>
                  <a:cubicBezTo>
                    <a:pt x="0" y="429076"/>
                    <a:pt x="7917" y="448189"/>
                    <a:pt x="22009" y="462281"/>
                  </a:cubicBezTo>
                  <a:cubicBezTo>
                    <a:pt x="36101" y="476373"/>
                    <a:pt x="55214" y="484290"/>
                    <a:pt x="75143" y="484290"/>
                  </a:cubicBezTo>
                  <a:lnTo>
                    <a:pt x="946519" y="484290"/>
                  </a:lnTo>
                  <a:cubicBezTo>
                    <a:pt x="966449" y="484290"/>
                    <a:pt x="985562" y="476373"/>
                    <a:pt x="999654" y="462281"/>
                  </a:cubicBezTo>
                  <a:cubicBezTo>
                    <a:pt x="1013746" y="448189"/>
                    <a:pt x="1021663" y="429076"/>
                    <a:pt x="1021663" y="409146"/>
                  </a:cubicBezTo>
                  <a:lnTo>
                    <a:pt x="1021663" y="75143"/>
                  </a:lnTo>
                  <a:cubicBezTo>
                    <a:pt x="1021663" y="55214"/>
                    <a:pt x="1013746" y="36101"/>
                    <a:pt x="999654" y="22009"/>
                  </a:cubicBezTo>
                  <a:cubicBezTo>
                    <a:pt x="985562" y="7917"/>
                    <a:pt x="966449" y="0"/>
                    <a:pt x="946519" y="0"/>
                  </a:cubicBezTo>
                  <a:close/>
                </a:path>
              </a:pathLst>
            </a:custGeom>
            <a:blipFill>
              <a:blip r:embed="rId6"/>
              <a:stretch>
                <a:fillRect t="-19221" b="-19221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32099" y="1558367"/>
            <a:ext cx="4938531" cy="41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Example: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40F9D07D-FFB1-9EF0-BA10-7D7AF3905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E4138-E76D-7984-DFA6-6A069B2A7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99" y="2317828"/>
            <a:ext cx="7792537" cy="47155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AB76B-81D8-548C-C6D7-69477A07EE33}"/>
              </a:ext>
            </a:extLst>
          </p:cNvPr>
          <p:cNvSpPr txBox="1"/>
          <p:nvPr/>
        </p:nvSpPr>
        <p:spPr>
          <a:xfrm>
            <a:off x="632099" y="7292093"/>
            <a:ext cx="958615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Researchers analyzed around 163,000 tweets around the initial Hamas attacks. They observed a 919% surge in antisemitic tweets on X (formerly Twitter)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AB87-1452-1E3B-9BDD-C9FA272F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54D42C-C702-EDF1-524E-121C3F37A1F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A7905F-CD98-ACA1-BF41-0EBF7661A5DF}"/>
              </a:ext>
            </a:extLst>
          </p:cNvPr>
          <p:cNvGrpSpPr/>
          <p:nvPr/>
        </p:nvGrpSpPr>
        <p:grpSpPr>
          <a:xfrm>
            <a:off x="721330" y="2822715"/>
            <a:ext cx="3926870" cy="586480"/>
            <a:chOff x="0" y="0"/>
            <a:chExt cx="5057675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3A4508-EB2B-A72F-A248-273460B6894A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58C77BC-0CE7-5804-D72F-B15CE85CE2CC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0ABF9BB-0B2B-30C7-621F-EFC5BD2D8291}"/>
              </a:ext>
            </a:extLst>
          </p:cNvPr>
          <p:cNvGrpSpPr/>
          <p:nvPr/>
        </p:nvGrpSpPr>
        <p:grpSpPr>
          <a:xfrm>
            <a:off x="721330" y="4459002"/>
            <a:ext cx="3926870" cy="586480"/>
            <a:chOff x="0" y="0"/>
            <a:chExt cx="505767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5FB2144-81AC-E556-A838-94493707ED1B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509FB51-06A9-31E7-238A-34CF36D68852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FA2F009-FB86-4DF5-9C04-53FF726C5D6E}"/>
              </a:ext>
            </a:extLst>
          </p:cNvPr>
          <p:cNvGrpSpPr/>
          <p:nvPr/>
        </p:nvGrpSpPr>
        <p:grpSpPr>
          <a:xfrm>
            <a:off x="706658" y="6073773"/>
            <a:ext cx="3926870" cy="586480"/>
            <a:chOff x="0" y="0"/>
            <a:chExt cx="5057675" cy="4064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E536B9-B995-F11D-891A-7B38A140A39F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D75D271-C64B-86D1-2B53-25D758D293DA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9D99215-36E9-94A7-063B-AA872114FD4B}"/>
              </a:ext>
            </a:extLst>
          </p:cNvPr>
          <p:cNvSpPr/>
          <p:nvPr/>
        </p:nvSpPr>
        <p:spPr>
          <a:xfrm>
            <a:off x="929802" y="2958662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0A6EB0C-4B78-4470-67ED-45710CF4EF16}"/>
              </a:ext>
            </a:extLst>
          </p:cNvPr>
          <p:cNvSpPr/>
          <p:nvPr/>
        </p:nvSpPr>
        <p:spPr>
          <a:xfrm>
            <a:off x="929802" y="4613465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9A64E7C-27E6-6F84-CAF8-7BEEFB715F31}"/>
              </a:ext>
            </a:extLst>
          </p:cNvPr>
          <p:cNvSpPr/>
          <p:nvPr/>
        </p:nvSpPr>
        <p:spPr>
          <a:xfrm>
            <a:off x="915130" y="6246753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8492353-27E9-2902-C6F1-900177ABB917}"/>
              </a:ext>
            </a:extLst>
          </p:cNvPr>
          <p:cNvSpPr/>
          <p:nvPr/>
        </p:nvSpPr>
        <p:spPr>
          <a:xfrm>
            <a:off x="-1496916" y="879863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359AECB-D3F8-264C-9892-F4EDDD4B28A8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CE5069-9BA0-EDCC-FA9E-FD7D4A99D804}"/>
              </a:ext>
            </a:extLst>
          </p:cNvPr>
          <p:cNvSpPr txBox="1"/>
          <p:nvPr/>
        </p:nvSpPr>
        <p:spPr>
          <a:xfrm>
            <a:off x="743529" y="1714500"/>
            <a:ext cx="7122354" cy="84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Dataset Description</a:t>
            </a:r>
            <a:endParaRPr lang="en-US" sz="4903" b="1" dirty="0">
              <a:solidFill>
                <a:srgbClr val="FFFFFF"/>
              </a:solidFill>
              <a:latin typeface="Montaser Arabic Ultra-Bold"/>
              <a:cs typeface="Montaser Arabic Ultra-Bold"/>
              <a:sym typeface="Montserrat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BC43359-405A-9431-7A38-38D0BC9F925D}"/>
              </a:ext>
            </a:extLst>
          </p:cNvPr>
          <p:cNvSpPr/>
          <p:nvPr/>
        </p:nvSpPr>
        <p:spPr>
          <a:xfrm>
            <a:off x="656745" y="6234672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90BEC81-A500-C56A-B434-8AA4DB2124E0}"/>
              </a:ext>
            </a:extLst>
          </p:cNvPr>
          <p:cNvSpPr/>
          <p:nvPr/>
        </p:nvSpPr>
        <p:spPr>
          <a:xfrm>
            <a:off x="721330" y="2192171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1AC50F-40FC-194C-BB8C-D38ABFE2D645}"/>
              </a:ext>
            </a:extLst>
          </p:cNvPr>
          <p:cNvSpPr txBox="1"/>
          <p:nvPr/>
        </p:nvSpPr>
        <p:spPr>
          <a:xfrm>
            <a:off x="1380260" y="2955237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Data Source: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5FFA7AF-6854-C51D-D3E8-C66D54A58B3A}"/>
              </a:ext>
            </a:extLst>
          </p:cNvPr>
          <p:cNvSpPr txBox="1"/>
          <p:nvPr/>
        </p:nvSpPr>
        <p:spPr>
          <a:xfrm>
            <a:off x="1392550" y="4580057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Exploratory Analysis: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EE26F56-517B-2764-9050-73E64EED547F}"/>
              </a:ext>
            </a:extLst>
          </p:cNvPr>
          <p:cNvSpPr txBox="1"/>
          <p:nvPr/>
        </p:nvSpPr>
        <p:spPr>
          <a:xfrm>
            <a:off x="1380260" y="6195396"/>
            <a:ext cx="5549736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Features/Columns:</a:t>
            </a: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E91F31DC-8A1F-C425-93C8-7E3CCA230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D70AA7F4-1301-E2FF-9EF8-93F350D193B2}"/>
              </a:ext>
            </a:extLst>
          </p:cNvPr>
          <p:cNvSpPr txBox="1"/>
          <p:nvPr/>
        </p:nvSpPr>
        <p:spPr>
          <a:xfrm>
            <a:off x="830989" y="3534476"/>
            <a:ext cx="96675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 CSV file (“tweets.csv”) with over 6,900 tweets, each labeled as “0” (non-antisemitic) or “1” (antisemitic).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794448AE-8427-C5CC-57EF-F0FB50AD862A}"/>
              </a:ext>
            </a:extLst>
          </p:cNvPr>
          <p:cNvSpPr txBox="1"/>
          <p:nvPr/>
        </p:nvSpPr>
        <p:spPr>
          <a:xfrm>
            <a:off x="830988" y="5188840"/>
            <a:ext cx="142303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Original distribution: ~20% antisemitic, ~80% non-antisemitic.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Collected between 2019–2021.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3B458A48-4F99-C4B2-C6C4-38C672AFD8CA}"/>
              </a:ext>
            </a:extLst>
          </p:cNvPr>
          <p:cNvSpPr txBox="1"/>
          <p:nvPr/>
        </p:nvSpPr>
        <p:spPr>
          <a:xfrm>
            <a:off x="830988" y="6737708"/>
            <a:ext cx="1471381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Text: The raw tweet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Biased (label): The ground truth (0 or 1).</a:t>
            </a: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F5B1606B-A5ED-C5C3-7F8E-EFF589812A9A}"/>
              </a:ext>
            </a:extLst>
          </p:cNvPr>
          <p:cNvGrpSpPr/>
          <p:nvPr/>
        </p:nvGrpSpPr>
        <p:grpSpPr>
          <a:xfrm>
            <a:off x="706658" y="7645265"/>
            <a:ext cx="3926870" cy="586480"/>
            <a:chOff x="0" y="0"/>
            <a:chExt cx="5057675" cy="4064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D88C46D7-EF92-695A-78B9-D3D48512B672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F98D17D7-B2DA-8047-F341-003C20628346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A80F1E18-0F0D-E22C-33BF-42DC2BEE0BE8}"/>
              </a:ext>
            </a:extLst>
          </p:cNvPr>
          <p:cNvSpPr/>
          <p:nvPr/>
        </p:nvSpPr>
        <p:spPr>
          <a:xfrm>
            <a:off x="915130" y="7818245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2A00B04E-7C22-1552-ECCD-88FEED6959E4}"/>
              </a:ext>
            </a:extLst>
          </p:cNvPr>
          <p:cNvSpPr txBox="1"/>
          <p:nvPr/>
        </p:nvSpPr>
        <p:spPr>
          <a:xfrm>
            <a:off x="1380259" y="7766888"/>
            <a:ext cx="668341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Target Variable: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349AF1BA-26E5-7033-608F-80BDD23C112B}"/>
              </a:ext>
            </a:extLst>
          </p:cNvPr>
          <p:cNvSpPr txBox="1"/>
          <p:nvPr/>
        </p:nvSpPr>
        <p:spPr>
          <a:xfrm>
            <a:off x="830988" y="8309200"/>
            <a:ext cx="147138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label (0 or 1).</a:t>
            </a: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DF90F1A9-2ACE-3332-8635-E1F9EE219FA9}"/>
              </a:ext>
            </a:extLst>
          </p:cNvPr>
          <p:cNvSpPr/>
          <p:nvPr/>
        </p:nvSpPr>
        <p:spPr>
          <a:xfrm>
            <a:off x="721330" y="7805288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455A8240-9246-D16D-F99A-508D69CD2572}"/>
              </a:ext>
            </a:extLst>
          </p:cNvPr>
          <p:cNvSpPr/>
          <p:nvPr/>
        </p:nvSpPr>
        <p:spPr>
          <a:xfrm>
            <a:off x="830988" y="2985961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8A95274A-7748-910F-04F7-A1EF0D0F10AF}"/>
              </a:ext>
            </a:extLst>
          </p:cNvPr>
          <p:cNvSpPr/>
          <p:nvPr/>
        </p:nvSpPr>
        <p:spPr>
          <a:xfrm>
            <a:off x="745045" y="4625743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398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6" y="2089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TextBox 23"/>
          <p:cNvSpPr txBox="1"/>
          <p:nvPr/>
        </p:nvSpPr>
        <p:spPr>
          <a:xfrm>
            <a:off x="838200" y="1861856"/>
            <a:ext cx="729878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3200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data set: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751503-BF0C-6A44-3CE4-7034B9D24EE2}"/>
              </a:ext>
            </a:extLst>
          </p:cNvPr>
          <p:cNvGrpSpPr/>
          <p:nvPr/>
        </p:nvGrpSpPr>
        <p:grpSpPr>
          <a:xfrm>
            <a:off x="12496800" y="8077276"/>
            <a:ext cx="5029200" cy="2057400"/>
            <a:chOff x="8534400" y="6819900"/>
            <a:chExt cx="7146138" cy="2986454"/>
          </a:xfrm>
        </p:grpSpPr>
        <p:grpSp>
          <p:nvGrpSpPr>
            <p:cNvPr id="15" name="Group 15"/>
            <p:cNvGrpSpPr/>
            <p:nvPr/>
          </p:nvGrpSpPr>
          <p:grpSpPr>
            <a:xfrm>
              <a:off x="8534400" y="6819900"/>
              <a:ext cx="7146138" cy="2359305"/>
              <a:chOff x="0" y="0"/>
              <a:chExt cx="1107124" cy="3655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7124" cy="365518"/>
              </a:xfrm>
              <a:custGeom>
                <a:avLst/>
                <a:gdLst/>
                <a:ahLst/>
                <a:cxnLst/>
                <a:rect l="l" t="t" r="r" b="b"/>
                <a:pathLst>
                  <a:path w="1107124" h="365518">
                    <a:moveTo>
                      <a:pt x="39001" y="0"/>
                    </a:moveTo>
                    <a:lnTo>
                      <a:pt x="1068122" y="0"/>
                    </a:lnTo>
                    <a:cubicBezTo>
                      <a:pt x="1089662" y="0"/>
                      <a:pt x="1107124" y="17462"/>
                      <a:pt x="1107124" y="39001"/>
                    </a:cubicBezTo>
                    <a:lnTo>
                      <a:pt x="1107124" y="326517"/>
                    </a:lnTo>
                    <a:cubicBezTo>
                      <a:pt x="1107124" y="336860"/>
                      <a:pt x="1103015" y="346781"/>
                      <a:pt x="1095700" y="354095"/>
                    </a:cubicBezTo>
                    <a:cubicBezTo>
                      <a:pt x="1088386" y="361409"/>
                      <a:pt x="1078466" y="365518"/>
                      <a:pt x="1068122" y="365518"/>
                    </a:cubicBezTo>
                    <a:lnTo>
                      <a:pt x="39001" y="365518"/>
                    </a:lnTo>
                    <a:cubicBezTo>
                      <a:pt x="28658" y="365518"/>
                      <a:pt x="18737" y="361409"/>
                      <a:pt x="11423" y="354095"/>
                    </a:cubicBezTo>
                    <a:cubicBezTo>
                      <a:pt x="4109" y="346781"/>
                      <a:pt x="0" y="336860"/>
                      <a:pt x="0" y="326517"/>
                    </a:cubicBezTo>
                    <a:lnTo>
                      <a:pt x="0" y="39001"/>
                    </a:lnTo>
                    <a:cubicBezTo>
                      <a:pt x="0" y="28658"/>
                      <a:pt x="4109" y="18737"/>
                      <a:pt x="11423" y="11423"/>
                    </a:cubicBezTo>
                    <a:cubicBezTo>
                      <a:pt x="18737" y="4109"/>
                      <a:pt x="28658" y="0"/>
                      <a:pt x="39001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32052" b="-69749"/>
                </a:stretch>
              </a:blipFill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9864167" y="9021198"/>
              <a:ext cx="4486604" cy="785156"/>
            </a:xfrm>
            <a:custGeom>
              <a:avLst/>
              <a:gdLst/>
              <a:ahLst/>
              <a:cxnLst/>
              <a:rect l="l" t="t" r="r" b="b"/>
              <a:pathLst>
                <a:path w="4486604" h="785156">
                  <a:moveTo>
                    <a:pt x="0" y="0"/>
                  </a:moveTo>
                  <a:lnTo>
                    <a:pt x="4486603" y="0"/>
                  </a:lnTo>
                  <a:lnTo>
                    <a:pt x="4486603" y="785156"/>
                  </a:lnTo>
                  <a:lnTo>
                    <a:pt x="0" y="785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93C0F08B-ABBF-16BE-9CEB-5BE2BAFFA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DF031A-7A64-3BEB-A8A8-C91F22EF2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032" y="2612450"/>
            <a:ext cx="13315884" cy="503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CF0E5-F4E8-9DC8-5C2F-7596EF74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702737-BCF7-518E-BD07-FF22CFE374FE}"/>
              </a:ext>
            </a:extLst>
          </p:cNvPr>
          <p:cNvSpPr/>
          <p:nvPr/>
        </p:nvSpPr>
        <p:spPr>
          <a:xfrm>
            <a:off x="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0E7232-6364-3F5F-6E2D-382B110458C2}"/>
              </a:ext>
            </a:extLst>
          </p:cNvPr>
          <p:cNvGrpSpPr/>
          <p:nvPr/>
        </p:nvGrpSpPr>
        <p:grpSpPr>
          <a:xfrm>
            <a:off x="592007" y="3454087"/>
            <a:ext cx="4132393" cy="586480"/>
            <a:chOff x="0" y="0"/>
            <a:chExt cx="5057675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AED39ED-A8C1-E701-C5AC-409EDC1901E5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B2E6E5F-2174-A1D2-5B92-2FE8E49D4BEC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5370E36-5A36-7AC0-3B46-DDF6657741C1}"/>
              </a:ext>
            </a:extLst>
          </p:cNvPr>
          <p:cNvGrpSpPr/>
          <p:nvPr/>
        </p:nvGrpSpPr>
        <p:grpSpPr>
          <a:xfrm>
            <a:off x="592007" y="6157224"/>
            <a:ext cx="4132393" cy="586480"/>
            <a:chOff x="0" y="0"/>
            <a:chExt cx="5057675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8BC6D8-C46C-2E6D-1E91-5B6C427917DE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652EBA-D22C-2317-8C4A-CD22DE764468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3BB58E7-BBA3-5EE9-024D-BAA19B68B319}"/>
              </a:ext>
            </a:extLst>
          </p:cNvPr>
          <p:cNvGrpSpPr/>
          <p:nvPr/>
        </p:nvGrpSpPr>
        <p:grpSpPr>
          <a:xfrm>
            <a:off x="577259" y="7743375"/>
            <a:ext cx="4132393" cy="586480"/>
            <a:chOff x="0" y="0"/>
            <a:chExt cx="5057675" cy="4064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0EDE24-97FC-05F3-EC2B-B528F73DE2CA}"/>
                </a:ext>
              </a:extLst>
            </p:cNvPr>
            <p:cNvSpPr/>
            <p:nvPr/>
          </p:nvSpPr>
          <p:spPr>
            <a:xfrm>
              <a:off x="0" y="0"/>
              <a:ext cx="5057675" cy="406400"/>
            </a:xfrm>
            <a:custGeom>
              <a:avLst/>
              <a:gdLst/>
              <a:ahLst/>
              <a:cxnLst/>
              <a:rect l="l" t="t" r="r" b="b"/>
              <a:pathLst>
                <a:path w="5057675" h="406400">
                  <a:moveTo>
                    <a:pt x="4854475" y="0"/>
                  </a:moveTo>
                  <a:cubicBezTo>
                    <a:pt x="4966699" y="0"/>
                    <a:pt x="5057675" y="90976"/>
                    <a:pt x="5057675" y="203200"/>
                  </a:cubicBezTo>
                  <a:cubicBezTo>
                    <a:pt x="5057675" y="315424"/>
                    <a:pt x="4966699" y="406400"/>
                    <a:pt x="48544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832">
                    <a:alpha val="100000"/>
                  </a:srgbClr>
                </a:gs>
                <a:gs pos="100000">
                  <a:srgbClr val="00B1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AF33405-8E75-41C9-226B-6CA01ECD065C}"/>
                </a:ext>
              </a:extLst>
            </p:cNvPr>
            <p:cNvSpPr txBox="1"/>
            <p:nvPr/>
          </p:nvSpPr>
          <p:spPr>
            <a:xfrm>
              <a:off x="0" y="-38100"/>
              <a:ext cx="505767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2D0A8B91-6787-1670-63CD-D0D7EA216A94}"/>
              </a:ext>
            </a:extLst>
          </p:cNvPr>
          <p:cNvSpPr/>
          <p:nvPr/>
        </p:nvSpPr>
        <p:spPr>
          <a:xfrm>
            <a:off x="800479" y="359003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AFD4D80-E61F-E230-A4E4-14FDDB651FA0}"/>
              </a:ext>
            </a:extLst>
          </p:cNvPr>
          <p:cNvSpPr/>
          <p:nvPr/>
        </p:nvSpPr>
        <p:spPr>
          <a:xfrm>
            <a:off x="800479" y="6311687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09223BD-7B74-85EF-B68F-30AB74FF8787}"/>
              </a:ext>
            </a:extLst>
          </p:cNvPr>
          <p:cNvSpPr/>
          <p:nvPr/>
        </p:nvSpPr>
        <p:spPr>
          <a:xfrm>
            <a:off x="785731" y="7916355"/>
            <a:ext cx="294786" cy="288245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E637145-7CE5-BA49-B9A0-F757B0244C5E}"/>
              </a:ext>
            </a:extLst>
          </p:cNvPr>
          <p:cNvSpPr/>
          <p:nvPr/>
        </p:nvSpPr>
        <p:spPr>
          <a:xfrm>
            <a:off x="-1434608" y="904792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FE3E326-7CD8-898F-3B56-C4DD933E339F}"/>
              </a:ext>
            </a:extLst>
          </p:cNvPr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18014-91F2-00A3-EE25-8CE39546450B}"/>
              </a:ext>
            </a:extLst>
          </p:cNvPr>
          <p:cNvSpPr txBox="1"/>
          <p:nvPr/>
        </p:nvSpPr>
        <p:spPr>
          <a:xfrm>
            <a:off x="721330" y="1143005"/>
            <a:ext cx="7122354" cy="1703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b="1" dirty="0">
                <a:solidFill>
                  <a:srgbClr val="FFFFFF"/>
                </a:solidFill>
                <a:latin typeface="Montaser Arabic Ultra-Bold"/>
                <a:cs typeface="Montaser Arabic Ultra-Bold"/>
              </a:rPr>
              <a:t>Preprocessing &amp; Feature Engineering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0DD116D-2D62-4EA6-9930-7BF93DE36361}"/>
              </a:ext>
            </a:extLst>
          </p:cNvPr>
          <p:cNvSpPr/>
          <p:nvPr/>
        </p:nvSpPr>
        <p:spPr>
          <a:xfrm>
            <a:off x="611672" y="2675428"/>
            <a:ext cx="4836963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ACD2875-52C6-144F-B2A7-35084C6E6C74}"/>
              </a:ext>
            </a:extLst>
          </p:cNvPr>
          <p:cNvSpPr txBox="1"/>
          <p:nvPr/>
        </p:nvSpPr>
        <p:spPr>
          <a:xfrm>
            <a:off x="1250937" y="3586609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Preprocessing Steps: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586FFE2-5B5C-EA2E-FFE1-DDE4D5E86530}"/>
              </a:ext>
            </a:extLst>
          </p:cNvPr>
          <p:cNvSpPr txBox="1"/>
          <p:nvPr/>
        </p:nvSpPr>
        <p:spPr>
          <a:xfrm>
            <a:off x="1263227" y="6278279"/>
            <a:ext cx="5549736" cy="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7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Why?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22070DA-9553-43C1-9369-1FF7BE484171}"/>
              </a:ext>
            </a:extLst>
          </p:cNvPr>
          <p:cNvSpPr txBox="1"/>
          <p:nvPr/>
        </p:nvSpPr>
        <p:spPr>
          <a:xfrm>
            <a:off x="1250861" y="7864998"/>
            <a:ext cx="468400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"/>
              </a:rPr>
              <a:t>Feature Engineering:</a:t>
            </a: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08AE2E00-716C-AE4B-8C1F-0F9D933E8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1A408DB1-18B0-CF9F-2EA5-49805CFAF53D}"/>
              </a:ext>
            </a:extLst>
          </p:cNvPr>
          <p:cNvSpPr txBox="1"/>
          <p:nvPr/>
        </p:nvSpPr>
        <p:spPr>
          <a:xfrm>
            <a:off x="701665" y="4165848"/>
            <a:ext cx="1086106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FFFF"/>
                </a:solidFill>
                <a:latin typeface="Montserrat"/>
              </a:rPr>
              <a:t>Text Lowercasing: 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Convert all letters to lowercase.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FFFF"/>
                </a:solidFill>
                <a:latin typeface="Montserrat"/>
              </a:rPr>
              <a:t>Removing URLs and Digits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: Eliminate links and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FFFF"/>
                </a:solidFill>
                <a:latin typeface="Montserrat"/>
              </a:rPr>
              <a:t>Removing Extra Spaces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: Clean up whitespace.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FFFF"/>
                </a:solidFill>
                <a:latin typeface="Montserrat"/>
              </a:rPr>
              <a:t>Keeping Important Punctuation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: We kept characters like “!”, “?”, and “.” to preserve some sentiment cues.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FD11A710-97AF-46C5-9B8F-11EE2A3D05A3}"/>
              </a:ext>
            </a:extLst>
          </p:cNvPr>
          <p:cNvSpPr txBox="1"/>
          <p:nvPr/>
        </p:nvSpPr>
        <p:spPr>
          <a:xfrm>
            <a:off x="701665" y="6887062"/>
            <a:ext cx="142303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To reduce noise and standardize the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Punctuation can be relevant (e.g., repeated “!” might indicate stronger sentiment).</a:t>
            </a: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15648FE5-D3E6-D446-32BC-55F1379F9A33}"/>
              </a:ext>
            </a:extLst>
          </p:cNvPr>
          <p:cNvSpPr txBox="1"/>
          <p:nvPr/>
        </p:nvSpPr>
        <p:spPr>
          <a:xfrm>
            <a:off x="701589" y="8407310"/>
            <a:ext cx="12418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We rely mostly on the </a:t>
            </a:r>
            <a:r>
              <a:rPr lang="en-US" sz="2400" dirty="0" err="1">
                <a:solidFill>
                  <a:srgbClr val="FFFFFF"/>
                </a:solidFill>
                <a:latin typeface="Montserrat"/>
              </a:rPr>
              <a:t>RoBERTa</a:t>
            </a:r>
            <a:r>
              <a:rPr lang="en-US" sz="2400" dirty="0">
                <a:solidFill>
                  <a:srgbClr val="FFFFFF"/>
                </a:solidFill>
                <a:latin typeface="Montserrat"/>
              </a:rPr>
              <a:t> tokenizer to transform the text into token IDs.</a:t>
            </a: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844A19F8-5549-89E7-F8B6-D2B2C85ADC57}"/>
              </a:ext>
            </a:extLst>
          </p:cNvPr>
          <p:cNvSpPr/>
          <p:nvPr/>
        </p:nvSpPr>
        <p:spPr>
          <a:xfrm>
            <a:off x="721330" y="6303425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265F885-3142-CBC2-17BE-B1D1CBB9D024}"/>
              </a:ext>
            </a:extLst>
          </p:cNvPr>
          <p:cNvSpPr/>
          <p:nvPr/>
        </p:nvSpPr>
        <p:spPr>
          <a:xfrm>
            <a:off x="800479" y="3603625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4E15D971-8EC4-9012-6439-2B15F96FE541}"/>
              </a:ext>
            </a:extLst>
          </p:cNvPr>
          <p:cNvSpPr/>
          <p:nvPr/>
        </p:nvSpPr>
        <p:spPr>
          <a:xfrm>
            <a:off x="800479" y="7901741"/>
            <a:ext cx="3926870" cy="846468"/>
          </a:xfrm>
          <a:custGeom>
            <a:avLst/>
            <a:gdLst/>
            <a:ahLst/>
            <a:cxnLst/>
            <a:rect l="l" t="t" r="r" b="b"/>
            <a:pathLst>
              <a:path w="4836963" h="846468">
                <a:moveTo>
                  <a:pt x="0" y="0"/>
                </a:moveTo>
                <a:lnTo>
                  <a:pt x="4836963" y="0"/>
                </a:lnTo>
                <a:lnTo>
                  <a:pt x="4836963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41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832600" y="87219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4876800" y="8259786"/>
            <a:ext cx="11524216" cy="1624867"/>
            <a:chOff x="0" y="0"/>
            <a:chExt cx="2358797" cy="472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8797" cy="472531"/>
            </a:xfrm>
            <a:custGeom>
              <a:avLst/>
              <a:gdLst/>
              <a:ahLst/>
              <a:cxnLst/>
              <a:rect l="l" t="t" r="r" b="b"/>
              <a:pathLst>
                <a:path w="2358797" h="472531">
                  <a:moveTo>
                    <a:pt x="17289" y="0"/>
                  </a:moveTo>
                  <a:lnTo>
                    <a:pt x="2341508" y="0"/>
                  </a:lnTo>
                  <a:cubicBezTo>
                    <a:pt x="2346093" y="0"/>
                    <a:pt x="2350491" y="1821"/>
                    <a:pt x="2353733" y="5064"/>
                  </a:cubicBezTo>
                  <a:cubicBezTo>
                    <a:pt x="2356976" y="8306"/>
                    <a:pt x="2358797" y="12703"/>
                    <a:pt x="2358797" y="17289"/>
                  </a:cubicBezTo>
                  <a:lnTo>
                    <a:pt x="2358797" y="455243"/>
                  </a:lnTo>
                  <a:cubicBezTo>
                    <a:pt x="2358797" y="459828"/>
                    <a:pt x="2356976" y="464225"/>
                    <a:pt x="2353733" y="467467"/>
                  </a:cubicBezTo>
                  <a:cubicBezTo>
                    <a:pt x="2350491" y="470710"/>
                    <a:pt x="2346093" y="472531"/>
                    <a:pt x="2341508" y="472531"/>
                  </a:cubicBezTo>
                  <a:lnTo>
                    <a:pt x="17289" y="472531"/>
                  </a:lnTo>
                  <a:cubicBezTo>
                    <a:pt x="12703" y="472531"/>
                    <a:pt x="8306" y="470710"/>
                    <a:pt x="5064" y="467467"/>
                  </a:cubicBezTo>
                  <a:cubicBezTo>
                    <a:pt x="1821" y="464225"/>
                    <a:pt x="0" y="459828"/>
                    <a:pt x="0" y="455243"/>
                  </a:cubicBezTo>
                  <a:lnTo>
                    <a:pt x="0" y="17289"/>
                  </a:lnTo>
                  <a:cubicBezTo>
                    <a:pt x="0" y="12703"/>
                    <a:pt x="1821" y="8306"/>
                    <a:pt x="5064" y="5064"/>
                  </a:cubicBezTo>
                  <a:cubicBezTo>
                    <a:pt x="8306" y="1821"/>
                    <a:pt x="12703" y="0"/>
                    <a:pt x="17289" y="0"/>
                  </a:cubicBezTo>
                  <a:close/>
                </a:path>
              </a:pathLst>
            </a:custGeom>
            <a:blipFill>
              <a:blip r:embed="rId5"/>
              <a:stretch>
                <a:fillRect t="-201153" b="-1457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Freeform 6"/>
          <p:cNvSpPr/>
          <p:nvPr/>
        </p:nvSpPr>
        <p:spPr>
          <a:xfrm>
            <a:off x="13982685" y="-22179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619809" y="1494481"/>
            <a:ext cx="49385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3200" b="1" dirty="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 text function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C025D9A5-29E9-DE96-251A-184934355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63" y="397468"/>
            <a:ext cx="5138677" cy="699545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F9B472FC-D232-EE7A-4F74-B1967D6FEF37}"/>
              </a:ext>
            </a:extLst>
          </p:cNvPr>
          <p:cNvSpPr txBox="1"/>
          <p:nvPr/>
        </p:nvSpPr>
        <p:spPr>
          <a:xfrm>
            <a:off x="619809" y="6485552"/>
            <a:ext cx="700860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Montserrat"/>
              </a:rPr>
              <a:t>@RobertRLOCKLEA5 @dbongino @MittRomney @lisamurkowski @SenatorCollins Israel has been destroying Palestinians and stealing their land for DECADES. The USA is drilling oil in PALESTINE,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thats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theft! They are INVADING another country...Remember Poland?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DE8AA25-9D86-7449-77F2-24FF101E2FB3}"/>
              </a:ext>
            </a:extLst>
          </p:cNvPr>
          <p:cNvSpPr txBox="1"/>
          <p:nvPr/>
        </p:nvSpPr>
        <p:spPr>
          <a:xfrm>
            <a:off x="10478381" y="6475547"/>
            <a:ext cx="700860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Montserrat"/>
              </a:rPr>
              <a:t>robertrlocklea5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dbongino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mittromney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lisamurkowski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senatorcollins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israel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has been destroying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palestinians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and stealing their land for decades. the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usa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is drilling oil in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palestine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thats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 theft! they are invading another country. remember </a:t>
            </a:r>
            <a:r>
              <a:rPr lang="en-US" sz="2000" dirty="0" err="1">
                <a:solidFill>
                  <a:srgbClr val="FFFFFF"/>
                </a:solidFill>
                <a:latin typeface="Montserrat"/>
              </a:rPr>
              <a:t>poland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?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ECA147-3929-6E5E-F47C-6A5E73DCDDF2}"/>
              </a:ext>
            </a:extLst>
          </p:cNvPr>
          <p:cNvSpPr/>
          <p:nvPr/>
        </p:nvSpPr>
        <p:spPr>
          <a:xfrm>
            <a:off x="7737100" y="6816508"/>
            <a:ext cx="2324981" cy="725440"/>
          </a:xfrm>
          <a:prstGeom prst="rightArrow">
            <a:avLst/>
          </a:prstGeom>
          <a:solidFill>
            <a:srgbClr val="04E1F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Clean Text</a:t>
            </a:r>
            <a:endParaRPr lang="he-IL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958D77-6981-1111-9380-DAF903CF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340" y="1829873"/>
            <a:ext cx="5871142" cy="4442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1203</Words>
  <Application>Microsoft Office PowerPoint</Application>
  <PresentationFormat>Custom</PresentationFormat>
  <Paragraphs>156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 Bold</vt:lpstr>
      <vt:lpstr>Calibri</vt:lpstr>
      <vt:lpstr>Montaser Arabic Ultra-Bold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ליונתן - מקדוניה</dc:title>
  <dc:creator>Yoni</dc:creator>
  <cp:lastModifiedBy>Yonatan Sasson</cp:lastModifiedBy>
  <cp:revision>19</cp:revision>
  <dcterms:created xsi:type="dcterms:W3CDTF">2006-08-16T00:00:00Z</dcterms:created>
  <dcterms:modified xsi:type="dcterms:W3CDTF">2025-03-19T09:18:35Z</dcterms:modified>
  <dc:identifier>DAGiAaml55I</dc:identifier>
</cp:coreProperties>
</file>